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14"/>
  </p:notesMasterIdLst>
  <p:handoutMasterIdLst>
    <p:handoutMasterId r:id="rId115"/>
  </p:handoutMasterIdLst>
  <p:sldIdLst>
    <p:sldId id="611" r:id="rId4"/>
    <p:sldId id="612" r:id="rId5"/>
    <p:sldId id="613" r:id="rId6"/>
    <p:sldId id="614" r:id="rId7"/>
    <p:sldId id="615" r:id="rId8"/>
    <p:sldId id="616" r:id="rId9"/>
    <p:sldId id="617" r:id="rId10"/>
    <p:sldId id="618" r:id="rId11"/>
    <p:sldId id="619" r:id="rId12"/>
    <p:sldId id="579" r:id="rId13"/>
    <p:sldId id="620" r:id="rId14"/>
    <p:sldId id="453" r:id="rId15"/>
    <p:sldId id="454" r:id="rId16"/>
    <p:sldId id="455" r:id="rId17"/>
    <p:sldId id="456" r:id="rId18"/>
    <p:sldId id="457" r:id="rId19"/>
    <p:sldId id="458" r:id="rId20"/>
    <p:sldId id="459" r:id="rId21"/>
    <p:sldId id="563" r:id="rId22"/>
    <p:sldId id="460" r:id="rId23"/>
    <p:sldId id="461" r:id="rId24"/>
    <p:sldId id="462" r:id="rId25"/>
    <p:sldId id="466" r:id="rId26"/>
    <p:sldId id="467" r:id="rId27"/>
    <p:sldId id="581" r:id="rId28"/>
    <p:sldId id="468" r:id="rId29"/>
    <p:sldId id="582" r:id="rId30"/>
    <p:sldId id="469" r:id="rId31"/>
    <p:sldId id="470" r:id="rId32"/>
    <p:sldId id="583" r:id="rId33"/>
    <p:sldId id="584" r:id="rId34"/>
    <p:sldId id="478" r:id="rId35"/>
    <p:sldId id="479" r:id="rId36"/>
    <p:sldId id="480" r:id="rId37"/>
    <p:sldId id="481" r:id="rId38"/>
    <p:sldId id="482" r:id="rId39"/>
    <p:sldId id="483" r:id="rId40"/>
    <p:sldId id="484" r:id="rId41"/>
    <p:sldId id="533" r:id="rId42"/>
    <p:sldId id="486" r:id="rId43"/>
    <p:sldId id="487" r:id="rId44"/>
    <p:sldId id="488" r:id="rId45"/>
    <p:sldId id="539" r:id="rId46"/>
    <p:sldId id="540" r:id="rId47"/>
    <p:sldId id="541" r:id="rId48"/>
    <p:sldId id="542" r:id="rId49"/>
    <p:sldId id="495" r:id="rId50"/>
    <p:sldId id="544" r:id="rId51"/>
    <p:sldId id="545" r:id="rId52"/>
    <p:sldId id="546" r:id="rId53"/>
    <p:sldId id="547" r:id="rId54"/>
    <p:sldId id="548" r:id="rId55"/>
    <p:sldId id="549" r:id="rId56"/>
    <p:sldId id="550" r:id="rId57"/>
    <p:sldId id="551" r:id="rId58"/>
    <p:sldId id="552" r:id="rId59"/>
    <p:sldId id="524" r:id="rId60"/>
    <p:sldId id="526" r:id="rId61"/>
    <p:sldId id="525" r:id="rId62"/>
    <p:sldId id="527" r:id="rId63"/>
    <p:sldId id="515" r:id="rId64"/>
    <p:sldId id="516" r:id="rId65"/>
    <p:sldId id="517" r:id="rId66"/>
    <p:sldId id="518" r:id="rId67"/>
    <p:sldId id="591" r:id="rId68"/>
    <p:sldId id="519" r:id="rId69"/>
    <p:sldId id="520" r:id="rId70"/>
    <p:sldId id="521" r:id="rId71"/>
    <p:sldId id="522" r:id="rId72"/>
    <p:sldId id="273" r:id="rId73"/>
    <p:sldId id="278" r:id="rId74"/>
    <p:sldId id="594" r:id="rId75"/>
    <p:sldId id="596" r:id="rId76"/>
    <p:sldId id="597" r:id="rId77"/>
    <p:sldId id="598" r:id="rId78"/>
    <p:sldId id="599" r:id="rId79"/>
    <p:sldId id="601" r:id="rId80"/>
    <p:sldId id="600" r:id="rId81"/>
    <p:sldId id="592" r:id="rId82"/>
    <p:sldId id="593" r:id="rId83"/>
    <p:sldId id="602" r:id="rId84"/>
    <p:sldId id="603" r:id="rId85"/>
    <p:sldId id="570" r:id="rId86"/>
    <p:sldId id="407" r:id="rId87"/>
    <p:sldId id="571" r:id="rId88"/>
    <p:sldId id="572" r:id="rId89"/>
    <p:sldId id="573" r:id="rId90"/>
    <p:sldId id="409" r:id="rId91"/>
    <p:sldId id="574" r:id="rId92"/>
    <p:sldId id="575" r:id="rId93"/>
    <p:sldId id="415" r:id="rId94"/>
    <p:sldId id="576" r:id="rId95"/>
    <p:sldId id="419" r:id="rId96"/>
    <p:sldId id="557" r:id="rId97"/>
    <p:sldId id="558" r:id="rId98"/>
    <p:sldId id="559" r:id="rId99"/>
    <p:sldId id="604" r:id="rId100"/>
    <p:sldId id="560" r:id="rId101"/>
    <p:sldId id="426" r:id="rId102"/>
    <p:sldId id="605" r:id="rId103"/>
    <p:sldId id="607" r:id="rId104"/>
    <p:sldId id="435" r:id="rId105"/>
    <p:sldId id="608" r:id="rId106"/>
    <p:sldId id="609" r:id="rId107"/>
    <p:sldId id="610" r:id="rId108"/>
    <p:sldId id="440" r:id="rId109"/>
    <p:sldId id="441" r:id="rId110"/>
    <p:sldId id="442" r:id="rId111"/>
    <p:sldId id="561" r:id="rId112"/>
    <p:sldId id="564" r:id="rId113"/>
  </p:sldIdLst>
  <p:sldSz cx="9144000" cy="6858000" type="screen4x3"/>
  <p:notesSz cx="6858000" cy="9144000"/>
  <p:embeddedFontLst>
    <p:embeddedFont>
      <p:font typeface="Calibri" pitchFamily="34" charset="0"/>
      <p:regular r:id="rId116"/>
      <p:bold r:id="rId117"/>
      <p:italic r:id="rId118"/>
      <p:boldItalic r:id="rId119"/>
    </p:embeddedFont>
    <p:embeddedFont>
      <p:font typeface="Georgia" pitchFamily="18" charset="0"/>
      <p:regular r:id="rId120"/>
      <p:bold r:id="rId121"/>
      <p:italic r:id="rId122"/>
      <p:boldItalic r:id="rId123"/>
    </p:embeddedFont>
    <p:embeddedFont>
      <p:font typeface="Gulim" pitchFamily="34" charset="-127"/>
      <p:regular r:id="rId124"/>
    </p:embeddedFont>
    <p:embeddedFont>
      <p:font typeface="华文彩云" pitchFamily="2" charset="-122"/>
      <p:regular r:id="rId125"/>
    </p:embeddedFont>
    <p:embeddedFont>
      <p:font typeface="楷体_GB2312" pitchFamily="49" charset="-122"/>
      <p:regular r:id="rId126"/>
    </p:embeddedFont>
    <p:embeddedFont>
      <p:font typeface="Arial Unicode MS" pitchFamily="34" charset="-122"/>
      <p:regular r:id="rId127"/>
    </p:embeddedFont>
    <p:embeddedFont>
      <p:font typeface="Cooper Black" pitchFamily="18" charset="0"/>
      <p:regular r:id="rId128"/>
    </p:embeddedFont>
    <p:embeddedFont>
      <p:font typeface="Comic Sans MS" pitchFamily="66" charset="0"/>
      <p:regular r:id="rId129"/>
      <p:bold r:id="rId130"/>
    </p:embeddedFont>
    <p:embeddedFont>
      <p:font typeface="Tempus Sans ITC" pitchFamily="82" charset="0"/>
      <p:regular r:id="rId131"/>
    </p:embeddedFont>
    <p:embeddedFont>
      <p:font typeface="Cambria Math" pitchFamily="18" charset="0"/>
      <p:regular r:id="rId132"/>
    </p:embeddedFont>
    <p:embeddedFont>
      <p:font typeface="方正舒体" pitchFamily="2" charset="-122"/>
      <p:regular r:id="rId133"/>
    </p:embeddedFont>
    <p:embeddedFont>
      <p:font typeface="Wingdings 2" pitchFamily="18" charset="2"/>
      <p:regular r:id="rId134"/>
    </p:embeddedFont>
    <p:embeddedFont>
      <p:font typeface="华文楷体" pitchFamily="2" charset="-122"/>
      <p:regular r:id="rId135"/>
    </p:embeddedFont>
    <p:embeddedFont>
      <p:font typeface="华文宋体" pitchFamily="2" charset="-122"/>
      <p:regular r:id="rId136"/>
    </p:embeddedFont>
    <p:embeddedFont>
      <p:font typeface="华文行楷" pitchFamily="2" charset="-122"/>
      <p:regular r:id="rId137"/>
    </p:embeddedFont>
    <p:embeddedFont>
      <p:font typeface="PMingLiU" pitchFamily="18" charset="-120"/>
      <p:regular r:id="rId138"/>
    </p:embeddedFont>
    <p:embeddedFont>
      <p:font typeface="华文新魏" pitchFamily="2" charset="-122"/>
      <p:regular r:id="rId1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a:srgbClr val="336600"/>
    <a:srgbClr val="2DC8FF"/>
    <a:srgbClr val="8E0000"/>
    <a:srgbClr val="71AE0E"/>
    <a:srgbClr val="B40000"/>
    <a:srgbClr val="FF9999"/>
    <a:srgbClr val="99CC00"/>
    <a:srgbClr val="E2FF8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64" autoAdjust="0"/>
    <p:restoredTop sz="94660"/>
  </p:normalViewPr>
  <p:slideViewPr>
    <p:cSldViewPr snapToObjects="1">
      <p:cViewPr>
        <p:scale>
          <a:sx n="100" d="100"/>
          <a:sy n="100" d="100"/>
        </p:scale>
        <p:origin x="-282"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686"/>
    </p:cViewPr>
  </p:sorterViewPr>
  <p:notesViewPr>
    <p:cSldViewPr snapToObjects="1">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8.fntdata"/><Relationship Id="rId138" Type="http://schemas.openxmlformats.org/officeDocument/2006/relationships/font" Target="fonts/font23.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3.fntdata"/><Relationship Id="rId134" Type="http://schemas.openxmlformats.org/officeDocument/2006/relationships/font" Target="fonts/font19.fntdata"/><Relationship Id="rId139"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6.fntdata"/><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font" Target="fonts/font1.fntdata"/><Relationship Id="rId124" Type="http://schemas.openxmlformats.org/officeDocument/2006/relationships/font" Target="fonts/font9.fntdata"/><Relationship Id="rId129" Type="http://schemas.openxmlformats.org/officeDocument/2006/relationships/font" Target="fonts/font14.fntdata"/><Relationship Id="rId13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7.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notesMaster" Target="notesMasters/notesMaster1.xml"/><Relationship Id="rId119" Type="http://schemas.openxmlformats.org/officeDocument/2006/relationships/font" Target="fonts/font4.fntdata"/><Relationship Id="rId12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7.fntdata"/><Relationship Id="rId130" Type="http://schemas.openxmlformats.org/officeDocument/2006/relationships/font" Target="fonts/font15.fntdata"/><Relationship Id="rId135" Type="http://schemas.openxmlformats.org/officeDocument/2006/relationships/font" Target="fonts/font20.fntdata"/><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5.fntdata"/><Relationship Id="rId125" Type="http://schemas.openxmlformats.org/officeDocument/2006/relationships/font" Target="fonts/font10.fntdata"/><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handoutMaster" Target="handoutMasters/handoutMaster1.xml"/><Relationship Id="rId131" Type="http://schemas.openxmlformats.org/officeDocument/2006/relationships/font" Target="fonts/font16.fntdata"/><Relationship Id="rId136" Type="http://schemas.openxmlformats.org/officeDocument/2006/relationships/font" Target="fonts/font21.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AAFC39-44FE-4C26-AE1F-2EADC9BCDAA5}" type="datetimeFigureOut">
              <a:rPr lang="zh-CN" altLang="en-US" smtClean="0"/>
              <a:pPr/>
              <a:t>2015-9-25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377342-0B35-481E-84BD-E44B99280BF4}" type="slidenum">
              <a:rPr lang="zh-CN" altLang="en-US" smtClean="0"/>
              <a:pPr/>
              <a:t>‹#›</a:t>
            </a:fld>
            <a:endParaRPr lang="zh-CN" altLang="en-US"/>
          </a:p>
        </p:txBody>
      </p:sp>
    </p:spTree>
    <p:extLst>
      <p:ext uri="{BB962C8B-B14F-4D97-AF65-F5344CB8AC3E}">
        <p14:creationId xmlns="" xmlns:p14="http://schemas.microsoft.com/office/powerpoint/2010/main" val="1441315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2015-9-25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solidFill>
                  <a:prstClr val="black"/>
                </a:solidFill>
              </a:rPr>
              <a:pPr algn="r">
                <a:defRPr/>
              </a:pPr>
              <a:t>1</a:t>
            </a:fld>
            <a:endParaRPr lang="en-US" altLang="zh-CN" sz="1200"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16</a:t>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17</a:t>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18</a:t>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19</a:t>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20</a:t>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21</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solidFill>
                  <a:prstClr val="black"/>
                </a:solidFill>
              </a:rPr>
              <a:pPr algn="r">
                <a:defRPr/>
              </a:pPr>
              <a:t>2</a:t>
            </a:fld>
            <a:endParaRPr lang="en-US" altLang="zh-CN" sz="1200"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22</a:t>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23</a:t>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24</a:t>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25</a:t>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26</a:t>
            </a:fld>
            <a:endParaRPr lang="en-US" altLang="zh-CN" sz="1200" dirty="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27</a:t>
            </a:fld>
            <a:endParaRPr lang="en-US" altLang="zh-CN" sz="1200" dirty="0">
              <a:latin typeface="+mn-lt"/>
              <a:ea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29</a:t>
            </a:fld>
            <a:endParaRPr lang="en-US" altLang="zh-CN" sz="1200">
              <a:latin typeface="+mn-lt"/>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30</a:t>
            </a:fld>
            <a:endParaRPr lang="en-US" altLang="zh-CN" sz="1200">
              <a:latin typeface="+mn-lt"/>
              <a:ea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31</a:t>
            </a:fld>
            <a:endParaRPr lang="en-US" altLang="zh-CN" sz="1200">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solidFill>
                  <a:prstClr val="black"/>
                </a:solidFill>
              </a:rPr>
              <a:pPr fontAlgn="base">
                <a:spcBef>
                  <a:spcPct val="0"/>
                </a:spcBef>
                <a:spcAft>
                  <a:spcPct val="0"/>
                </a:spcAft>
                <a:defRPr/>
              </a:pPr>
              <a:t>4</a:t>
            </a:fld>
            <a:endParaRPr lang="en-US" altLang="zh-CN"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47</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48</a:t>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49</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51</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solidFill>
                  <a:prstClr val="black"/>
                </a:solidFill>
              </a:rPr>
              <a:pPr fontAlgn="base">
                <a:spcBef>
                  <a:spcPct val="0"/>
                </a:spcBef>
                <a:spcAft>
                  <a:spcPct val="0"/>
                </a:spcAft>
                <a:defRPr/>
              </a:pPr>
              <a:t>6</a:t>
            </a:fld>
            <a:endParaRPr lang="en-US" altLang="zh-CN"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54</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65</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66</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67</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68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solidFill>
                  <a:prstClr val="black"/>
                </a:solidFill>
              </a:rPr>
              <a:pPr fontAlgn="base">
                <a:spcBef>
                  <a:spcPct val="0"/>
                </a:spcBef>
                <a:spcAft>
                  <a:spcPct val="0"/>
                </a:spcAft>
                <a:defRPr/>
              </a:pPr>
              <a:t>7</a:t>
            </a:fld>
            <a:endParaRPr lang="en-US" altLang="zh-CN"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69</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73</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77</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solidFill>
                  <a:prstClr val="black"/>
                </a:solidFill>
              </a:rPr>
              <a:pPr fontAlgn="base">
                <a:spcBef>
                  <a:spcPct val="0"/>
                </a:spcBef>
                <a:spcAft>
                  <a:spcPct val="0"/>
                </a:spcAft>
                <a:defRPr/>
              </a:pPr>
              <a:t>8</a:t>
            </a:fld>
            <a:endParaRPr lang="en-US" altLang="zh-CN" dirty="0">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solidFill>
                  <a:prstClr val="black"/>
                </a:solidFill>
              </a:rPr>
              <a:pPr fontAlgn="base">
                <a:spcBef>
                  <a:spcPct val="0"/>
                </a:spcBef>
                <a:spcAft>
                  <a:spcPct val="0"/>
                </a:spcAft>
                <a:defRPr/>
              </a:pPr>
              <a:t>9</a:t>
            </a:fld>
            <a:endParaRPr lang="en-US" altLang="zh-CN"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10</a:t>
            </a:fld>
            <a:endParaRPr lang="en-US"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102</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104</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105</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106</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2015-9-25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2015-9-25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6.jpeg"/><Relationship Id="rId4" Type="http://schemas.openxmlformats.org/officeDocument/2006/relationships/slide" Target="slide99.xml"/></Relationships>
</file>

<file path=ppt/slides/_rels/slide10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1.jpeg"/><Relationship Id="rId7" Type="http://schemas.openxmlformats.org/officeDocument/2006/relationships/slide" Target="slide109.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16.jpeg"/></Relationships>
</file>

<file path=ppt/slides/_rels/slide107.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106.xml"/><Relationship Id="rId1" Type="http://schemas.openxmlformats.org/officeDocument/2006/relationships/slideLayout" Target="../slideLayouts/slideLayout7.xml"/><Relationship Id="rId5" Type="http://schemas.openxmlformats.org/officeDocument/2006/relationships/slide" Target="slide107.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slide" Target="slide10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Book2%20U1%20Pre.wav"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Book2%20U1%20Pre.wav" TargetMode="External"/><Relationship Id="rId6" Type="http://schemas.openxmlformats.org/officeDocument/2006/relationships/slide" Target="slide7.xml"/><Relationship Id="rId5" Type="http://schemas.openxmlformats.org/officeDocument/2006/relationships/image" Target="../media/image22.png"/><Relationship Id="rId10" Type="http://schemas.openxmlformats.org/officeDocument/2006/relationships/slide" Target="slide14.xml"/><Relationship Id="rId4" Type="http://schemas.openxmlformats.org/officeDocument/2006/relationships/image" Target="../media/image20.png"/><Relationship Id="rId9" Type="http://schemas.openxmlformats.org/officeDocument/2006/relationships/slide" Target="slide20.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jpeg"/><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jpeg"/><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learn%20a%20language%201.mp3" TargetMode="Externa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learn%20a%20language%202.mp3" TargetMode="Externa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learn%20a%20language%203.mp3" TargetMode="Externa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6.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learn%20a%20language%204.mp3" TargetMode="External"/><Relationship Id="rId6" Type="http://schemas.openxmlformats.org/officeDocument/2006/relationships/slide" Target="slide5.xml"/><Relationship Id="rId5" Type="http://schemas.openxmlformats.org/officeDocument/2006/relationships/image" Target="../media/image2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21.xml"/><Relationship Id="rId7" Type="http://schemas.openxmlformats.org/officeDocument/2006/relationships/slide" Target="slide2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6.jpeg"/><Relationship Id="rId4" Type="http://schemas.openxmlformats.org/officeDocument/2006/relationships/image" Target="../media/image18.png"/><Relationship Id="rId9"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2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20.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3.jpeg"/><Relationship Id="rId7" Type="http://schemas.openxmlformats.org/officeDocument/2006/relationships/slide" Target="slide6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image" Target="../media/image9.png"/><Relationship Id="rId5" Type="http://schemas.openxmlformats.org/officeDocument/2006/relationships/slide" Target="slide24.xml"/><Relationship Id="rId10" Type="http://schemas.openxmlformats.org/officeDocument/2006/relationships/slide" Target="slide14.xml"/><Relationship Id="rId4" Type="http://schemas.openxmlformats.org/officeDocument/2006/relationships/image" Target="../media/image34.png"/><Relationship Id="rId9"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34.png"/><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34.png"/><Relationship Id="rId4" Type="http://schemas.openxmlformats.org/officeDocument/2006/relationships/slide" Target="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34.png"/><Relationship Id="rId4" Type="http://schemas.openxmlformats.org/officeDocument/2006/relationships/slide" Target="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slide" Target="slide2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slide" Target="slide24.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0.jpeg"/><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34.png"/><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2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6.jpeg"/><Relationship Id="rId4" Type="http://schemas.openxmlformats.org/officeDocument/2006/relationships/slide" Target="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5.xml"/><Relationship Id="rId7" Type="http://schemas.openxmlformats.org/officeDocument/2006/relationships/slide" Target="slide70.xml"/><Relationship Id="rId12"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jpeg"/><Relationship Id="rId5" Type="http://schemas.openxmlformats.org/officeDocument/2006/relationships/slide" Target="slide23.xml"/><Relationship Id="rId10" Type="http://schemas.openxmlformats.org/officeDocument/2006/relationships/slide" Target="slide106.xml"/><Relationship Id="rId4" Type="http://schemas.openxmlformats.org/officeDocument/2006/relationships/image" Target="../media/image8.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34.png"/><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slide" Target="slide39.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8.png"/><Relationship Id="rId7" Type="http://schemas.openxmlformats.org/officeDocument/2006/relationships/slide" Target="slide1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6.xml"/><Relationship Id="rId10" Type="http://schemas.openxmlformats.org/officeDocument/2006/relationships/image" Target="../media/image17.jpeg"/><Relationship Id="rId4" Type="http://schemas.openxmlformats.org/officeDocument/2006/relationships/image" Target="../media/image15.png"/><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slide" Target="slide39.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slide" Target="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slide" Target="slide39.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slide" Target="slide39.xml"/><Relationship Id="rId5" Type="http://schemas.openxmlformats.org/officeDocument/2006/relationships/image" Target="../media/image34.png"/><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4.png"/><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34.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14.xml"/><Relationship Id="rId7" Type="http://schemas.openxmlformats.org/officeDocument/2006/relationships/image" Target="../media/image16.jpeg"/><Relationship Id="rId12"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8.xml"/><Relationship Id="rId5" Type="http://schemas.microsoft.com/office/2007/relationships/hdphoto" Target="../media/hdphoto1.wdp"/><Relationship Id="rId10" Type="http://schemas.openxmlformats.org/officeDocument/2006/relationships/slide" Target="slide20.xml"/><Relationship Id="rId4" Type="http://schemas.openxmlformats.org/officeDocument/2006/relationships/image" Target="../media/image18.png"/><Relationship Id="rId9" Type="http://schemas.openxmlformats.org/officeDocument/2006/relationships/slide" Target="slide7.xml"/></Relationships>
</file>

<file path=ppt/slides/_rels/slide6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43.jpeg"/><Relationship Id="rId7"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6.jpeg"/><Relationship Id="rId5" Type="http://schemas.openxmlformats.org/officeDocument/2006/relationships/slide" Target="slide23.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5.png"/><Relationship Id="rId7" Type="http://schemas.openxmlformats.org/officeDocument/2006/relationships/image" Target="../media/image16.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64.xml"/><Relationship Id="rId4" Type="http://schemas.openxmlformats.org/officeDocument/2006/relationships/slide" Target="slide62.xml"/><Relationship Id="rId9" Type="http://schemas.openxmlformats.org/officeDocument/2006/relationships/slide" Target="slide61.xml"/></Relationships>
</file>

<file path=ppt/slides/_rels/slide6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6.jpe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slide" Target="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47.gif"/><Relationship Id="rId7" Type="http://schemas.openxmlformats.org/officeDocument/2006/relationships/slide" Target="slide2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slide" Target="slide61.xml"/><Relationship Id="rId5" Type="http://schemas.openxmlformats.org/officeDocument/2006/relationships/slide" Target="slide69.xml"/><Relationship Id="rId10" Type="http://schemas.openxmlformats.org/officeDocument/2006/relationships/image" Target="../media/image34.png"/><Relationship Id="rId4" Type="http://schemas.openxmlformats.org/officeDocument/2006/relationships/image" Target="../media/image48.png"/><Relationship Id="rId9" Type="http://schemas.openxmlformats.org/officeDocument/2006/relationships/image" Target="../media/image49.jpeg"/></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49.xml"/><Relationship Id="rId7" Type="http://schemas.openxmlformats.org/officeDocument/2006/relationships/image" Target="../media/image51.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ideo" Target="file:///F:\heep&#26032;&#35270;&#37326;&#35835;&#20889;3&#35838;&#20214;\B2U1\Unit%201%20Section%20A\TED&#28436;&#35762;&#38598;&#65306;&#20840;&#29699;&#33521;&#25991;&#28909;%20Jay%20Walker_&#39640;&#28165;.wmv" TargetMode="External"/><Relationship Id="rId6" Type="http://schemas.openxmlformats.org/officeDocument/2006/relationships/slide" Target="slide67.xml"/><Relationship Id="rId11" Type="http://schemas.openxmlformats.org/officeDocument/2006/relationships/slide" Target="slide61.xml"/><Relationship Id="rId5" Type="http://schemas.openxmlformats.org/officeDocument/2006/relationships/image" Target="../media/image50.png"/><Relationship Id="rId10" Type="http://schemas.openxmlformats.org/officeDocument/2006/relationships/image" Target="../media/image34.png"/><Relationship Id="rId4" Type="http://schemas.openxmlformats.org/officeDocument/2006/relationships/hyperlink" Target="bodylanguage.3gp" TargetMode="External"/><Relationship Id="rId9" Type="http://schemas.openxmlformats.org/officeDocument/2006/relationships/image" Target="../media/image49.jpeg"/></Relationships>
</file>

<file path=ppt/slides/_rels/slide69.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54.jpe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16.jpeg"/><Relationship Id="rId4" Type="http://schemas.openxmlformats.org/officeDocument/2006/relationships/slide" Target="slide23.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notesSlide" Target="../notesSlides/notesSlide51.xml"/><Relationship Id="rId7"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11" Type="http://schemas.openxmlformats.org/officeDocument/2006/relationships/image" Target="../media/image16.jpeg"/><Relationship Id="rId5" Type="http://schemas.openxmlformats.org/officeDocument/2006/relationships/image" Target="../media/image55.png"/><Relationship Id="rId10" Type="http://schemas.openxmlformats.org/officeDocument/2006/relationships/slide" Target="slide4.xml"/><Relationship Id="rId4" Type="http://schemas.openxmlformats.org/officeDocument/2006/relationships/image" Target="../media/image33.jpeg"/><Relationship Id="rId9" Type="http://schemas.openxmlformats.org/officeDocument/2006/relationships/slide" Target="slide99.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audio" Target="file:///F:\heep&#26032;&#35270;&#37326;&#35835;&#20889;3&#35838;&#20214;\B2U1\Unit%201%20Section%20A\My%20Love%20Is%20Like%20A%20Red%20Red%20Rose.mp3" TargetMode="Externa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slide" Target="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slide" Target="slide71.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slide" Target="slide71.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slide" Target="slide71.xml"/></Relationships>
</file>

<file path=ppt/slides/_rels/slide93.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image" Target="../media/image59.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image" Target="../media/image55.png"/><Relationship Id="rId4" Type="http://schemas.openxmlformats.org/officeDocument/2006/relationships/image" Target="../media/image16.jpeg"/></Relationships>
</file>

<file path=ppt/slides/_rels/slide94.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slide" Target="slide94.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6.jpeg"/><Relationship Id="rId4"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slide" Target="slide94.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slide" Target="slide94.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slide" Target="slide94.xml"/></Relationships>
</file>

<file path=ppt/slides/_rels/slide9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16.jpe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slide" Target="slide70.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a:grpSpLocks/>
            </p:cNvGrpSpPr>
            <p:nvPr/>
          </p:nvGrpSpPr>
          <p:grpSpPr bwMode="auto">
            <a:xfrm>
              <a:off x="1943137" y="1412794"/>
              <a:ext cx="4516689" cy="2650789"/>
              <a:chOff x="3836722" y="195124"/>
              <a:chExt cx="4807287" cy="3851678"/>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solidFill>
                    <a:prstClr val="white"/>
                  </a:solidFill>
                </a:endParaRPr>
              </a:p>
            </p:txBody>
          </p:sp>
          <p:sp>
            <p:nvSpPr>
              <p:cNvPr id="25" name="矩形 24"/>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a:solidFill>
                    <a:prstClr val="white"/>
                  </a:solidFill>
                </a:endParaRPr>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a:defRPr/>
                </a:pPr>
                <a:endParaRPr lang="zh-CN" altLang="en-US">
                  <a:solidFill>
                    <a:prstClr val="white"/>
                  </a:solidFill>
                </a:endParaRPr>
              </a:p>
            </p:txBody>
          </p:sp>
        </p:grpSp>
        <p:sp>
          <p:nvSpPr>
            <p:cNvPr id="27" name="Text Box 14"/>
            <p:cNvSpPr txBox="1">
              <a:spLocks noChangeArrowheads="1"/>
            </p:cNvSpPr>
            <p:nvPr/>
          </p:nvSpPr>
          <p:spPr bwMode="auto">
            <a:xfrm>
              <a:off x="678656" y="4917486"/>
              <a:ext cx="7572375" cy="584775"/>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smtClean="0">
                  <a:solidFill>
                    <a:srgbClr val="9BBB59">
                      <a:lumMod val="50000"/>
                    </a:srgbClr>
                  </a:solidFill>
                  <a:latin typeface="Georgia" pitchFamily="18" charset="0"/>
                  <a:ea typeface="Gulim" pitchFamily="34" charset="-127"/>
                </a:rPr>
                <a:t>An IMPRESSIVE English lesson</a:t>
              </a:r>
              <a:endParaRPr lang="zh-CN" altLang="en-US" sz="3200" b="1" dirty="0">
                <a:solidFill>
                  <a:srgbClr val="9BBB59">
                    <a:lumMod val="50000"/>
                  </a:srgb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latinLnBrk="1">
                <a:spcBef>
                  <a:spcPct val="50000"/>
                </a:spcBef>
                <a:defRPr/>
              </a:pPr>
              <a:r>
                <a:rPr kumimoji="1" lang="en-US" altLang="zh-CN" sz="3600" b="1" dirty="0">
                  <a:solidFill>
                    <a:prstClr val="black"/>
                  </a:solidFill>
                  <a:effectLst>
                    <a:outerShdw blurRad="38100" dist="38100" dir="2700000" algn="tl">
                      <a:srgbClr val="000000">
                        <a:alpha val="43137"/>
                      </a:srgbClr>
                    </a:outerShdw>
                  </a:effectLst>
                  <a:ea typeface="华文彩云" pitchFamily="2" charset="-122"/>
                </a:rPr>
                <a:t>Unit 1 Section A</a:t>
              </a:r>
            </a:p>
          </p:txBody>
        </p:sp>
      </p:gr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prstClr val="white"/>
                </a:solidFill>
                <a:latin typeface="Bodoni MT Condensed" pitchFamily="18" charset="0"/>
                <a:ea typeface="HY견명조"/>
                <a:cs typeface="Times New Roman" pitchFamily="18" charset="0"/>
              </a:rPr>
              <a:t>FOREIGH LANGUAGE TEACHING AND RESEARCH PRESS      </a:t>
            </a:r>
            <a:endParaRPr lang="en-US" altLang="zh-CN" sz="1400" b="1" dirty="0" smtClean="0">
              <a:solidFill>
                <a:prstClr val="white"/>
              </a:solidFill>
              <a:latin typeface="Bodoni MT Condensed" pitchFamily="18" charset="0"/>
              <a:ea typeface="HY견명조"/>
              <a:cs typeface="Times New Roman" pitchFamily="18" charset="0"/>
            </a:endParaRPr>
          </a:p>
          <a:p>
            <a:pPr>
              <a:defRPr/>
            </a:pPr>
            <a:r>
              <a:rPr lang="en-US" altLang="zh-CN" sz="1400" b="1" dirty="0" smtClean="0">
                <a:solidFill>
                  <a:prstClr val="white"/>
                </a:solidFill>
                <a:latin typeface="Bodoni MT Condensed" pitchFamily="18" charset="0"/>
                <a:ea typeface="HY견명조"/>
                <a:cs typeface="Times New Roman" pitchFamily="18" charset="0"/>
              </a:rPr>
              <a:t>AIR </a:t>
            </a:r>
            <a:r>
              <a:rPr lang="en-US" altLang="zh-CN" sz="1400" b="1" dirty="0">
                <a:solidFill>
                  <a:prstClr val="white"/>
                </a:solidFill>
                <a:latin typeface="Bodoni MT Condensed" pitchFamily="18" charset="0"/>
                <a:ea typeface="HY견명조"/>
                <a:cs typeface="Times New Roman" pitchFamily="18" charset="0"/>
              </a:rPr>
              <a:t>FORCE ENGINEERING </a:t>
            </a:r>
            <a:r>
              <a:rPr lang="en-US" altLang="zh-CN" sz="1400" b="1" dirty="0" smtClean="0">
                <a:solidFill>
                  <a:prstClr val="white"/>
                </a:solidFill>
                <a:latin typeface="Bodoni MT Condensed" pitchFamily="18" charset="0"/>
                <a:ea typeface="HY견명조"/>
                <a:cs typeface="Times New Roman" pitchFamily="18" charset="0"/>
              </a:rPr>
              <a:t>UNIVERSITY</a:t>
            </a:r>
            <a:endParaRPr lang="zh-CN" altLang="en-US" sz="1400" b="1" dirty="0">
              <a:solidFill>
                <a:prstClr val="white"/>
              </a:solidFill>
              <a:latin typeface="Bodoni MT Condensed" pitchFamily="18" charset="0"/>
              <a:ea typeface="HY견명조"/>
              <a:cs typeface="Times New Roman" pitchFamily="18" charset="0"/>
            </a:endParaRPr>
          </a:p>
        </p:txBody>
      </p:sp>
      <p:pic>
        <p:nvPicPr>
          <p:cNvPr id="1026" name="Picture 2" descr="D:\找图\新视野读写2\徐晨买图\徐晨买图\新视野大学英语（第三版）读写教程2 13chc0797rf.jpg"/>
          <p:cNvPicPr>
            <a:picLocks noChangeAspect="1" noChangeArrowheads="1"/>
          </p:cNvPicPr>
          <p:nvPr/>
        </p:nvPicPr>
        <p:blipFill>
          <a:blip r:embed="rId4" cstate="print"/>
          <a:srcRect r="30440"/>
          <a:stretch>
            <a:fillRect/>
          </a:stretch>
        </p:blipFill>
        <p:spPr bwMode="auto">
          <a:xfrm>
            <a:off x="1943014" y="1428736"/>
            <a:ext cx="1441086" cy="1326452"/>
          </a:xfrm>
          <a:prstGeom prst="rect">
            <a:avLst/>
          </a:prstGeom>
          <a:noFill/>
        </p:spPr>
      </p:pic>
      <p:pic>
        <p:nvPicPr>
          <p:cNvPr id="1027" name="Picture 3" descr="D:\找图\新视野读写2\徐晨买图\徐晨买图\121330338.jpg"/>
          <p:cNvPicPr>
            <a:picLocks noChangeAspect="1" noChangeArrowheads="1"/>
          </p:cNvPicPr>
          <p:nvPr/>
        </p:nvPicPr>
        <p:blipFill>
          <a:blip r:embed="rId5" cstate="print"/>
          <a:srcRect l="12051" r="19465"/>
          <a:stretch>
            <a:fillRect/>
          </a:stretch>
        </p:blipFill>
        <p:spPr bwMode="auto">
          <a:xfrm>
            <a:off x="3428992" y="2863955"/>
            <a:ext cx="1486581" cy="1199057"/>
          </a:xfrm>
          <a:prstGeom prst="rect">
            <a:avLst/>
          </a:prstGeom>
          <a:noFill/>
        </p:spPr>
      </p:pic>
    </p:spTree>
    <p:extLst>
      <p:ext uri="{BB962C8B-B14F-4D97-AF65-F5344CB8AC3E}">
        <p14:creationId xmlns="" xmlns:p14="http://schemas.microsoft.com/office/powerpoint/2010/main" val="1848748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388910" y="1620272"/>
            <a:ext cx="8469370" cy="4380496"/>
            <a:chOff x="388910" y="1620272"/>
            <a:chExt cx="8469370" cy="4380496"/>
          </a:xfrm>
        </p:grpSpPr>
        <p:pic>
          <p:nvPicPr>
            <p:cNvPr id="12" name="Picture 1" descr="H:\2015年修改\图片3.jpg"/>
            <p:cNvPicPr>
              <a:picLocks noChangeAspect="1" noChangeArrowheads="1"/>
            </p:cNvPicPr>
            <p:nvPr/>
          </p:nvPicPr>
          <p:blipFill>
            <a:blip r:embed="rId3" cstate="print"/>
            <a:srcRect/>
            <a:stretch>
              <a:fillRect/>
            </a:stretch>
          </p:blipFill>
          <p:spPr bwMode="auto">
            <a:xfrm>
              <a:off x="388910" y="2184418"/>
              <a:ext cx="8455025" cy="3816350"/>
            </a:xfrm>
            <a:prstGeom prst="rect">
              <a:avLst/>
            </a:prstGeom>
            <a:noFill/>
          </p:spPr>
        </p:pic>
        <p:sp>
          <p:nvSpPr>
            <p:cNvPr id="144401" name="TextBox 22"/>
            <p:cNvSpPr txBox="1">
              <a:spLocks noChangeArrowheads="1"/>
            </p:cNvSpPr>
            <p:nvPr/>
          </p:nvSpPr>
          <p:spPr bwMode="auto">
            <a:xfrm>
              <a:off x="785818" y="1620272"/>
              <a:ext cx="8072462" cy="810478"/>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smtClean="0">
                  <a:latin typeface="Helvetica"/>
                  <a:ea typeface="Cambria Math" pitchFamily="18" charset="0"/>
                  <a:cs typeface="Arial" charset="0"/>
                </a:rPr>
                <a:t>3. Do you think grammar is important in English learning?</a:t>
              </a:r>
            </a:p>
          </p:txBody>
        </p:sp>
      </p:grpSp>
      <p:sp>
        <p:nvSpPr>
          <p:cNvPr id="11" name="TextBox 10"/>
          <p:cNvSpPr txBox="1">
            <a:spLocks noChangeArrowheads="1"/>
          </p:cNvSpPr>
          <p:nvPr/>
        </p:nvSpPr>
        <p:spPr bwMode="auto">
          <a:xfrm>
            <a:off x="785818" y="2543619"/>
            <a:ext cx="8048620" cy="3914918"/>
          </a:xfrm>
          <a:prstGeom prst="rect">
            <a:avLst/>
          </a:prstGeom>
          <a:noFill/>
          <a:ln w="9525">
            <a:noFill/>
            <a:miter lim="800000"/>
            <a:headEnd/>
            <a:tailEnd/>
          </a:ln>
        </p:spPr>
        <p:txBody>
          <a:bodyPr wrap="square">
            <a:spAutoFit/>
          </a:bodyPr>
          <a:lstStyle/>
          <a:p>
            <a:pPr>
              <a:lnSpc>
                <a:spcPct val="120000"/>
              </a:lnSpc>
              <a:defRPr/>
            </a:pPr>
            <a:endParaRPr lang="en-US" altLang="zh-CN" sz="2400" dirty="0" smtClean="0">
              <a:latin typeface="Helvetica"/>
              <a:ea typeface="Cambria Math" pitchFamily="18" charset="0"/>
              <a:cs typeface="Arial" charset="0"/>
            </a:endParaRPr>
          </a:p>
          <a:p>
            <a:pPr marL="342900" indent="-342900">
              <a:lnSpc>
                <a:spcPct val="120000"/>
              </a:lnSpc>
              <a:defRPr/>
            </a:pPr>
            <a:r>
              <a:rPr lang="en-US" altLang="zh-CN" sz="2400" dirty="0" smtClean="0">
                <a:latin typeface="Helvetica"/>
                <a:ea typeface="Cambria Math" pitchFamily="18" charset="0"/>
                <a:cs typeface="Arial" charset="0"/>
              </a:rPr>
              <a:t>—No. </a:t>
            </a:r>
          </a:p>
          <a:p>
            <a:pPr marL="342900" indent="-342900">
              <a:lnSpc>
                <a:spcPct val="120000"/>
              </a:lnSpc>
              <a:buFont typeface="Arial" pitchFamily="34" charset="0"/>
              <a:buChar char="•"/>
              <a:defRPr/>
            </a:pPr>
            <a:r>
              <a:rPr lang="en-US" altLang="zh-CN" sz="2400" dirty="0" smtClean="0">
                <a:latin typeface="Helvetica"/>
                <a:ea typeface="Cambria Math" pitchFamily="18" charset="0"/>
                <a:cs typeface="Arial" charset="0"/>
              </a:rPr>
              <a:t>as long as one can understand what other is saying;</a:t>
            </a:r>
          </a:p>
          <a:p>
            <a:pPr marL="342900" indent="-342900">
              <a:lnSpc>
                <a:spcPct val="120000"/>
              </a:lnSpc>
              <a:buFont typeface="Arial" pitchFamily="34" charset="0"/>
              <a:buChar char="•"/>
              <a:defRPr/>
            </a:pPr>
            <a:r>
              <a:rPr lang="en-US" altLang="zh-CN" sz="2400" dirty="0" smtClean="0">
                <a:latin typeface="Helvetica"/>
                <a:ea typeface="Cambria Math" pitchFamily="18" charset="0"/>
                <a:cs typeface="Arial" charset="0"/>
              </a:rPr>
              <a:t>dynamic and no language is fixed; </a:t>
            </a:r>
          </a:p>
          <a:p>
            <a:pPr marL="342900" indent="-342900">
              <a:lnSpc>
                <a:spcPct val="120000"/>
              </a:lnSpc>
              <a:buFont typeface="Arial" pitchFamily="34" charset="0"/>
              <a:buChar char="•"/>
              <a:defRPr/>
            </a:pPr>
            <a:r>
              <a:rPr lang="en-US" altLang="zh-CN" sz="2400" dirty="0" smtClean="0">
                <a:latin typeface="Helvetica"/>
                <a:ea typeface="Cambria Math" pitchFamily="18" charset="0"/>
                <a:cs typeface="Arial" charset="0"/>
              </a:rPr>
              <a:t>speak their native language without having studied its grammar.</a:t>
            </a:r>
          </a:p>
          <a:p>
            <a:pPr marL="342900" indent="-342900">
              <a:lnSpc>
                <a:spcPct val="120000"/>
              </a:lnSpc>
              <a:defRPr/>
            </a:pPr>
            <a:endParaRPr lang="zh-CN" altLang="en-US" sz="2400" dirty="0" smtClean="0">
              <a:latin typeface="Helvetica"/>
              <a:ea typeface="Cambria Math" pitchFamily="18" charset="0"/>
              <a:cs typeface="Arial" charset="0"/>
            </a:endParaRPr>
          </a:p>
          <a:p>
            <a:pPr>
              <a:spcAft>
                <a:spcPts val="1200"/>
              </a:spcAft>
              <a:buClr>
                <a:srgbClr val="0E9D80"/>
              </a:buClr>
            </a:pPr>
            <a:endParaRPr lang="en-US" altLang="zh-CN" sz="1800" dirty="0">
              <a:latin typeface="Helvetica"/>
            </a:endParaRP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9" name="Group 14"/>
          <p:cNvGrpSpPr/>
          <p:nvPr/>
        </p:nvGrpSpPr>
        <p:grpSpPr>
          <a:xfrm>
            <a:off x="0" y="0"/>
            <a:ext cx="8834438" cy="1198563"/>
            <a:chOff x="0" y="0"/>
            <a:chExt cx="8834438" cy="1198563"/>
          </a:xfrm>
        </p:grpSpPr>
        <p:pic>
          <p:nvPicPr>
            <p:cNvPr id="10"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20775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09087" y="2099506"/>
            <a:ext cx="4380647" cy="3970318"/>
          </a:xfrm>
          <a:prstGeom prst="rect">
            <a:avLst/>
          </a:prstGeom>
          <a:noFill/>
        </p:spPr>
        <p:txBody>
          <a:bodyPr wrap="square" rtlCol="0">
            <a:spAutoFit/>
          </a:bodyPr>
          <a:lstStyle/>
          <a:p>
            <a:pPr algn="just" eaLnBrk="0" hangingPunct="0">
              <a:lnSpc>
                <a:spcPct val="150000"/>
              </a:lnSpc>
              <a:defRPr/>
            </a:pPr>
            <a:r>
              <a:rPr lang="zh-CN" altLang="en-US" sz="2400" dirty="0" smtClean="0">
                <a:latin typeface="华文楷体" pitchFamily="2" charset="-122"/>
                <a:ea typeface="华文楷体" pitchFamily="2" charset="-122"/>
                <a:cs typeface="Arial" pitchFamily="34" charset="0"/>
              </a:rPr>
              <a:t>尽管很多学生</a:t>
            </a:r>
            <a:r>
              <a:rPr lang="zh-CN" altLang="en-US" sz="2400" b="1" dirty="0" smtClean="0">
                <a:solidFill>
                  <a:srgbClr val="FF6600"/>
                </a:solidFill>
                <a:latin typeface="华文楷体" pitchFamily="2" charset="-122"/>
                <a:ea typeface="华文楷体" pitchFamily="2" charset="-122"/>
                <a:cs typeface="Arial" pitchFamily="34" charset="0"/>
              </a:rPr>
              <a:t>反感</a:t>
            </a:r>
            <a:r>
              <a:rPr lang="zh-CN" altLang="en-US" sz="2400" dirty="0" smtClean="0">
                <a:latin typeface="华文楷体" pitchFamily="2" charset="-122"/>
                <a:ea typeface="华文楷体" pitchFamily="2" charset="-122"/>
                <a:cs typeface="Arial" pitchFamily="34" charset="0"/>
              </a:rPr>
              <a:t>英语</a:t>
            </a:r>
            <a:r>
              <a:rPr lang="zh-CN" altLang="en-US" sz="2400" dirty="0">
                <a:latin typeface="华文楷体" pitchFamily="2" charset="-122"/>
                <a:ea typeface="华文楷体" pitchFamily="2" charset="-122"/>
                <a:cs typeface="Arial" pitchFamily="34" charset="0"/>
              </a:rPr>
              <a:t>，</a:t>
            </a:r>
            <a:r>
              <a:rPr lang="zh-CN" altLang="en-US" sz="2400" dirty="0" smtClean="0">
                <a:latin typeface="华文楷体" pitchFamily="2" charset="-122"/>
                <a:ea typeface="华文楷体" pitchFamily="2" charset="-122"/>
                <a:cs typeface="Arial" pitchFamily="34" charset="0"/>
              </a:rPr>
              <a:t>经常对英语学习</a:t>
            </a:r>
            <a:r>
              <a:rPr lang="zh-CN" altLang="en-US" sz="2400" b="1" dirty="0" smtClean="0">
                <a:solidFill>
                  <a:srgbClr val="FF6600"/>
                </a:solidFill>
                <a:latin typeface="华文楷体" pitchFamily="2" charset="-122"/>
                <a:ea typeface="华文楷体" pitchFamily="2" charset="-122"/>
                <a:cs typeface="Arial" pitchFamily="34" charset="0"/>
              </a:rPr>
              <a:t>感到迷茫</a:t>
            </a:r>
            <a:r>
              <a:rPr lang="zh-CN" altLang="en-US" sz="2400" dirty="0" smtClean="0">
                <a:latin typeface="华文楷体" pitchFamily="2" charset="-122"/>
                <a:ea typeface="华文楷体" pitchFamily="2" charset="-122"/>
                <a:cs typeface="Arial" pitchFamily="34" charset="0"/>
              </a:rPr>
              <a:t>，他们仍然</a:t>
            </a:r>
            <a:r>
              <a:rPr lang="zh-CN" altLang="en-US" sz="2400" b="1" dirty="0" smtClean="0">
                <a:solidFill>
                  <a:srgbClr val="FF6600"/>
                </a:solidFill>
                <a:latin typeface="华文楷体" pitchFamily="2" charset="-122"/>
                <a:ea typeface="华文楷体" pitchFamily="2" charset="-122"/>
                <a:cs typeface="Arial" pitchFamily="34" charset="0"/>
              </a:rPr>
              <a:t>觉得必须</a:t>
            </a:r>
            <a:r>
              <a:rPr lang="zh-CN" altLang="en-US" sz="2400" dirty="0" smtClean="0">
                <a:latin typeface="华文楷体" pitchFamily="2" charset="-122"/>
                <a:ea typeface="华文楷体" pitchFamily="2" charset="-122"/>
                <a:cs typeface="Arial" pitchFamily="34" charset="0"/>
              </a:rPr>
              <a:t>学好英语。那么老师如何使学生的英语学习之旅变得愉快呢？有效、准确且有益的沟通技能取决于语法和词汇。</a:t>
            </a: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2374047" y="2618064"/>
            <a:ext cx="612067" cy="45720"/>
          </a:xfrm>
          <a:prstGeom prst="accentCallout2">
            <a:avLst>
              <a:gd name="adj1" fmla="val 18750"/>
              <a:gd name="adj2" fmla="val -8333"/>
              <a:gd name="adj3" fmla="val 18750"/>
              <a:gd name="adj4" fmla="val -16667"/>
              <a:gd name="adj5" fmla="val 345744"/>
              <a:gd name="adj6" fmla="val -25851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714876" y="2164316"/>
            <a:ext cx="2244082" cy="430887"/>
          </a:xfrm>
          <a:prstGeom prst="rect">
            <a:avLst/>
          </a:prstGeom>
          <a:noFill/>
        </p:spPr>
        <p:txBody>
          <a:bodyPr wrap="square" rtlCol="0">
            <a:spAutoFit/>
          </a:bodyPr>
          <a:lstStyle/>
          <a:p>
            <a:r>
              <a:rPr lang="en-US" altLang="zh-CN" sz="2100" b="1" dirty="0" smtClean="0">
                <a:solidFill>
                  <a:srgbClr val="FF6600"/>
                </a:solidFill>
              </a:rPr>
              <a:t>to be allergic to</a:t>
            </a:r>
            <a:endParaRPr lang="zh-CN" altLang="en-US" sz="2100" b="1" dirty="0">
              <a:solidFill>
                <a:srgbClr val="FF6600"/>
              </a:solidFill>
            </a:endParaRPr>
          </a:p>
        </p:txBody>
      </p:sp>
      <p:sp>
        <p:nvSpPr>
          <p:cNvPr id="12" name="线形标注 2(带强调线) 11"/>
          <p:cNvSpPr/>
          <p:nvPr/>
        </p:nvSpPr>
        <p:spPr>
          <a:xfrm rot="10800000" flipV="1">
            <a:off x="2074538" y="3214686"/>
            <a:ext cx="1458612" cy="45719"/>
          </a:xfrm>
          <a:prstGeom prst="accentCallout2">
            <a:avLst>
              <a:gd name="adj1" fmla="val 18750"/>
              <a:gd name="adj2" fmla="val -8333"/>
              <a:gd name="adj3" fmla="val 43142"/>
              <a:gd name="adj4" fmla="val -8474"/>
              <a:gd name="adj5" fmla="val -502907"/>
              <a:gd name="adj6" fmla="val -10753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857224" y="3789040"/>
            <a:ext cx="1285884" cy="45719"/>
          </a:xfrm>
          <a:prstGeom prst="accentCallout2">
            <a:avLst>
              <a:gd name="adj1" fmla="val 18750"/>
              <a:gd name="adj2" fmla="val -8333"/>
              <a:gd name="adj3" fmla="val 18749"/>
              <a:gd name="adj4" fmla="val -2080"/>
              <a:gd name="adj5" fmla="val -1046257"/>
              <a:gd name="adj6" fmla="val -20619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17"/>
          <p:cNvSpPr txBox="1"/>
          <p:nvPr/>
        </p:nvSpPr>
        <p:spPr>
          <a:xfrm>
            <a:off x="5064222" y="2716028"/>
            <a:ext cx="2244082" cy="430887"/>
          </a:xfrm>
          <a:prstGeom prst="rect">
            <a:avLst/>
          </a:prstGeom>
          <a:noFill/>
        </p:spPr>
        <p:txBody>
          <a:bodyPr wrap="square" rtlCol="0">
            <a:spAutoFit/>
          </a:bodyPr>
          <a:lstStyle/>
          <a:p>
            <a:r>
              <a:rPr lang="en-US" altLang="zh-CN" sz="2100" b="1" dirty="0" smtClean="0">
                <a:solidFill>
                  <a:srgbClr val="FF6600"/>
                </a:solidFill>
              </a:rPr>
              <a:t>to get lost</a:t>
            </a:r>
            <a:endParaRPr lang="zh-CN" altLang="en-US" sz="2100" b="1" dirty="0">
              <a:solidFill>
                <a:srgbClr val="FF6600"/>
              </a:solidFill>
            </a:endParaRPr>
          </a:p>
        </p:txBody>
      </p:sp>
      <p:sp>
        <p:nvSpPr>
          <p:cNvPr id="20" name="TextBox 19"/>
          <p:cNvSpPr txBox="1"/>
          <p:nvPr/>
        </p:nvSpPr>
        <p:spPr>
          <a:xfrm>
            <a:off x="4786314" y="4143380"/>
            <a:ext cx="2244082" cy="738664"/>
          </a:xfrm>
          <a:prstGeom prst="rect">
            <a:avLst/>
          </a:prstGeom>
          <a:noFill/>
        </p:spPr>
        <p:txBody>
          <a:bodyPr wrap="square" rtlCol="0">
            <a:spAutoFit/>
          </a:bodyPr>
          <a:lstStyle/>
          <a:p>
            <a:r>
              <a:rPr lang="en-US" altLang="zh-CN" sz="2100" b="1" dirty="0" smtClean="0">
                <a:solidFill>
                  <a:srgbClr val="FF6600"/>
                </a:solidFill>
              </a:rPr>
              <a:t>to feel obliged to do </a:t>
            </a:r>
            <a:endParaRPr lang="zh-CN" altLang="en-US" sz="2100" b="1" dirty="0">
              <a:solidFill>
                <a:srgbClr val="FF6600"/>
              </a:solidFill>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4" name="组合 13"/>
          <p:cNvGrpSpPr/>
          <p:nvPr/>
        </p:nvGrpSpPr>
        <p:grpSpPr>
          <a:xfrm>
            <a:off x="-33" y="-27383"/>
            <a:ext cx="4379963" cy="1152127"/>
            <a:chOff x="-33" y="-27383"/>
            <a:chExt cx="4379963" cy="1152127"/>
          </a:xfrm>
        </p:grpSpPr>
        <p:pic>
          <p:nvPicPr>
            <p:cNvPr id="15"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8" grpId="0"/>
      <p:bldP spid="20" grpId="0"/>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09087" y="1959012"/>
            <a:ext cx="4591541" cy="3970318"/>
          </a:xfrm>
          <a:prstGeom prst="rect">
            <a:avLst/>
          </a:prstGeom>
          <a:noFill/>
        </p:spPr>
        <p:txBody>
          <a:bodyPr wrap="square" rtlCol="0">
            <a:spAutoFit/>
          </a:bodyPr>
          <a:lstStyle/>
          <a:p>
            <a:pPr algn="just" eaLnBrk="0">
              <a:lnSpc>
                <a:spcPct val="150000"/>
              </a:lnSpc>
              <a:defRPr/>
            </a:pPr>
            <a:r>
              <a:rPr lang="zh-CN" altLang="en-US" sz="2400" dirty="0" smtClean="0">
                <a:latin typeface="华文楷体" pitchFamily="2" charset="-122"/>
                <a:ea typeface="华文楷体" pitchFamily="2" charset="-122"/>
                <a:cs typeface="Arial" pitchFamily="34" charset="0"/>
              </a:rPr>
              <a:t>因此，对于那些</a:t>
            </a:r>
            <a:r>
              <a:rPr lang="zh-CN" altLang="en-US" sz="2400" b="1" dirty="0" smtClean="0">
                <a:solidFill>
                  <a:srgbClr val="FF6600"/>
                </a:solidFill>
                <a:latin typeface="华文楷体" pitchFamily="2" charset="-122"/>
                <a:ea typeface="华文楷体" pitchFamily="2" charset="-122"/>
                <a:cs typeface="Arial" pitchFamily="34" charset="0"/>
              </a:rPr>
              <a:t>缺乏语言功底</a:t>
            </a:r>
            <a:r>
              <a:rPr lang="zh-CN" altLang="en-US" sz="2400" b="1" dirty="0" smtClean="0">
                <a:latin typeface="华文楷体" pitchFamily="2" charset="-122"/>
                <a:ea typeface="华文楷体" pitchFamily="2" charset="-122"/>
                <a:cs typeface="Arial" pitchFamily="34" charset="0"/>
              </a:rPr>
              <a:t>，</a:t>
            </a:r>
            <a:r>
              <a:rPr lang="zh-CN" altLang="en-US" sz="2400" dirty="0" smtClean="0">
                <a:latin typeface="华文楷体" pitchFamily="2" charset="-122"/>
                <a:ea typeface="华文楷体" pitchFamily="2" charset="-122"/>
                <a:cs typeface="Arial" pitchFamily="34" charset="0"/>
              </a:rPr>
              <a:t>需要</a:t>
            </a:r>
            <a:r>
              <a:rPr lang="zh-CN" altLang="en-US" sz="2400" b="1" dirty="0" smtClean="0">
                <a:solidFill>
                  <a:srgbClr val="FF6600"/>
                </a:solidFill>
                <a:latin typeface="华文楷体" pitchFamily="2" charset="-122"/>
                <a:ea typeface="华文楷体" pitchFamily="2" charset="-122"/>
                <a:cs typeface="Arial" pitchFamily="34" charset="0"/>
              </a:rPr>
              <a:t>从头学起</a:t>
            </a:r>
            <a:r>
              <a:rPr lang="zh-CN" altLang="en-US" sz="2400" dirty="0" smtClean="0">
                <a:latin typeface="华文楷体" pitchFamily="2" charset="-122"/>
                <a:ea typeface="华文楷体" pitchFamily="2" charset="-122"/>
                <a:cs typeface="Arial" pitchFamily="34" charset="0"/>
              </a:rPr>
              <a:t>的学生来说，教授语言的基本框架，准确的语法和恰当的词汇是</a:t>
            </a:r>
            <a:r>
              <a:rPr lang="zh-CN" altLang="en-US" sz="2400" b="1" dirty="0" smtClean="0">
                <a:solidFill>
                  <a:srgbClr val="FF6600"/>
                </a:solidFill>
                <a:latin typeface="华文楷体" pitchFamily="2" charset="-122"/>
                <a:ea typeface="华文楷体" pitchFamily="2" charset="-122"/>
                <a:cs typeface="Arial" pitchFamily="34" charset="0"/>
              </a:rPr>
              <a:t>非常有道理的</a:t>
            </a:r>
            <a:r>
              <a:rPr lang="zh-CN" altLang="en-US" sz="2400" dirty="0" smtClean="0">
                <a:latin typeface="华文楷体" pitchFamily="2" charset="-122"/>
                <a:ea typeface="华文楷体" pitchFamily="2" charset="-122"/>
                <a:cs typeface="Arial" pitchFamily="34" charset="0"/>
              </a:rPr>
              <a:t>。学好语法和掌握大量的词汇就好比拿着路线图在</a:t>
            </a:r>
            <a:r>
              <a:rPr lang="zh-CN" altLang="en-US" sz="2400" b="1" dirty="0" smtClean="0">
                <a:solidFill>
                  <a:srgbClr val="FF6600"/>
                </a:solidFill>
                <a:latin typeface="华文楷体" pitchFamily="2" charset="-122"/>
                <a:ea typeface="华文楷体" pitchFamily="2" charset="-122"/>
                <a:cs typeface="Arial" pitchFamily="34" charset="0"/>
              </a:rPr>
              <a:t>车况良好</a:t>
            </a:r>
            <a:r>
              <a:rPr lang="zh-CN" altLang="en-US" sz="2400" dirty="0" smtClean="0">
                <a:latin typeface="华文楷体" pitchFamily="2" charset="-122"/>
                <a:ea typeface="华文楷体" pitchFamily="2" charset="-122"/>
                <a:cs typeface="Arial" pitchFamily="34" charset="0"/>
              </a:rPr>
              <a:t>的车里驾驶。</a:t>
            </a: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flipV="1">
            <a:off x="2771800" y="2584372"/>
            <a:ext cx="2122859" cy="45719"/>
          </a:xfrm>
          <a:prstGeom prst="accentCallout2">
            <a:avLst>
              <a:gd name="adj1" fmla="val -60200"/>
              <a:gd name="adj2" fmla="val 2435"/>
              <a:gd name="adj3" fmla="val 45064"/>
              <a:gd name="adj4" fmla="val 336"/>
              <a:gd name="adj5" fmla="val -420132"/>
              <a:gd name="adj6" fmla="val -908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线形标注 2(带强调线) 13"/>
          <p:cNvSpPr/>
          <p:nvPr/>
        </p:nvSpPr>
        <p:spPr>
          <a:xfrm rot="10800000" flipV="1">
            <a:off x="2449139" y="5214950"/>
            <a:ext cx="1432359" cy="45720"/>
          </a:xfrm>
          <a:prstGeom prst="accentCallout2">
            <a:avLst>
              <a:gd name="adj1" fmla="val 18750"/>
              <a:gd name="adj2" fmla="val -8333"/>
              <a:gd name="adj3" fmla="val 18751"/>
              <a:gd name="adj4" fmla="val -1117"/>
              <a:gd name="adj5" fmla="val -642793"/>
              <a:gd name="adj6" fmla="val -7791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078900" y="2060848"/>
            <a:ext cx="2244082" cy="415498"/>
          </a:xfrm>
          <a:prstGeom prst="rect">
            <a:avLst/>
          </a:prstGeom>
          <a:noFill/>
        </p:spPr>
        <p:txBody>
          <a:bodyPr wrap="square" rtlCol="0">
            <a:spAutoFit/>
          </a:bodyPr>
          <a:lstStyle/>
          <a:p>
            <a:r>
              <a:rPr lang="en-US" altLang="zh-CN" sz="2100" b="1" dirty="0" smtClean="0">
                <a:solidFill>
                  <a:srgbClr val="FF6600"/>
                </a:solidFill>
              </a:rPr>
              <a:t>language deficit</a:t>
            </a:r>
            <a:endParaRPr lang="zh-CN" altLang="en-US" sz="2100" b="1" dirty="0">
              <a:solidFill>
                <a:srgbClr val="FF6600"/>
              </a:solidFill>
            </a:endParaRPr>
          </a:p>
        </p:txBody>
      </p:sp>
      <p:sp>
        <p:nvSpPr>
          <p:cNvPr id="12" name="线形标注 2(带强调线) 11"/>
          <p:cNvSpPr/>
          <p:nvPr/>
        </p:nvSpPr>
        <p:spPr>
          <a:xfrm rot="10800000" flipV="1">
            <a:off x="1115819" y="3033561"/>
            <a:ext cx="1458612" cy="45719"/>
          </a:xfrm>
          <a:prstGeom prst="accentCallout2">
            <a:avLst>
              <a:gd name="adj1" fmla="val 18750"/>
              <a:gd name="adj2" fmla="val -8333"/>
              <a:gd name="adj3" fmla="val 43142"/>
              <a:gd name="adj4" fmla="val -8474"/>
              <a:gd name="adj5" fmla="val -272132"/>
              <a:gd name="adj6" fmla="val -15977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flipV="1">
            <a:off x="2285984" y="4206441"/>
            <a:ext cx="2000264" cy="45719"/>
          </a:xfrm>
          <a:prstGeom prst="accentCallout2">
            <a:avLst>
              <a:gd name="adj1" fmla="val 18749"/>
              <a:gd name="adj2" fmla="val 2216"/>
              <a:gd name="adj3" fmla="val 18750"/>
              <a:gd name="adj4" fmla="val -16667"/>
              <a:gd name="adj5" fmla="val -1549477"/>
              <a:gd name="adj6" fmla="val -3513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77196" y="2564904"/>
            <a:ext cx="2375124" cy="738664"/>
          </a:xfrm>
          <a:prstGeom prst="rect">
            <a:avLst/>
          </a:prstGeom>
          <a:noFill/>
        </p:spPr>
        <p:txBody>
          <a:bodyPr wrap="square" rtlCol="0">
            <a:spAutoFit/>
          </a:bodyPr>
          <a:lstStyle/>
          <a:p>
            <a:r>
              <a:rPr lang="en-US" altLang="zh-CN" sz="2100" b="1" dirty="0" smtClean="0">
                <a:solidFill>
                  <a:srgbClr val="FF6600"/>
                </a:solidFill>
              </a:rPr>
              <a:t>to learn from scratch</a:t>
            </a:r>
            <a:endParaRPr lang="zh-CN" altLang="en-US" sz="2100" b="1" dirty="0">
              <a:solidFill>
                <a:srgbClr val="FF6600"/>
              </a:solidFill>
            </a:endParaRPr>
          </a:p>
        </p:txBody>
      </p:sp>
      <p:sp>
        <p:nvSpPr>
          <p:cNvPr id="20" name="TextBox 19"/>
          <p:cNvSpPr txBox="1"/>
          <p:nvPr/>
        </p:nvSpPr>
        <p:spPr>
          <a:xfrm>
            <a:off x="5136230" y="3430161"/>
            <a:ext cx="2244082" cy="430887"/>
          </a:xfrm>
          <a:prstGeom prst="rect">
            <a:avLst/>
          </a:prstGeom>
          <a:noFill/>
        </p:spPr>
        <p:txBody>
          <a:bodyPr wrap="square" rtlCol="0">
            <a:spAutoFit/>
          </a:bodyPr>
          <a:lstStyle/>
          <a:p>
            <a:r>
              <a:rPr lang="en-US" altLang="zh-CN" sz="2100" b="1" dirty="0" smtClean="0">
                <a:solidFill>
                  <a:srgbClr val="FF6600"/>
                </a:solidFill>
              </a:rPr>
              <a:t>to make sense </a:t>
            </a:r>
            <a:endParaRPr lang="zh-CN" altLang="en-US" sz="2100" b="1" dirty="0">
              <a:solidFill>
                <a:srgbClr val="FF6600"/>
              </a:solidFill>
            </a:endParaRPr>
          </a:p>
        </p:txBody>
      </p:sp>
      <p:sp>
        <p:nvSpPr>
          <p:cNvPr id="21" name="TextBox 20"/>
          <p:cNvSpPr txBox="1"/>
          <p:nvPr/>
        </p:nvSpPr>
        <p:spPr>
          <a:xfrm>
            <a:off x="4899686" y="4572008"/>
            <a:ext cx="2660669" cy="415498"/>
          </a:xfrm>
          <a:prstGeom prst="rect">
            <a:avLst/>
          </a:prstGeom>
          <a:noFill/>
        </p:spPr>
        <p:txBody>
          <a:bodyPr wrap="square" rtlCol="0">
            <a:spAutoFit/>
          </a:bodyPr>
          <a:lstStyle/>
          <a:p>
            <a:r>
              <a:rPr lang="en-US" altLang="zh-CN" sz="2100" b="1" dirty="0" smtClean="0">
                <a:solidFill>
                  <a:srgbClr val="FF6600"/>
                </a:solidFill>
              </a:rPr>
              <a:t>well-conditioned</a:t>
            </a:r>
            <a:endParaRPr lang="zh-CN" altLang="en-US" sz="2100" b="1" dirty="0">
              <a:solidFill>
                <a:srgbClr val="FF6600"/>
              </a:solidFill>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5" name="组合 14"/>
          <p:cNvGrpSpPr/>
          <p:nvPr/>
        </p:nvGrpSpPr>
        <p:grpSpPr>
          <a:xfrm>
            <a:off x="-33" y="-27383"/>
            <a:ext cx="4379963" cy="1152127"/>
            <a:chOff x="-33" y="-27383"/>
            <a:chExt cx="4379963" cy="1152127"/>
          </a:xfrm>
        </p:grpSpPr>
        <p:pic>
          <p:nvPicPr>
            <p:cNvPr id="1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2" grpId="0" animBg="1"/>
      <p:bldP spid="13" grpId="0" animBg="1"/>
      <p:bldP spid="18" grpId="0"/>
      <p:bldP spid="20" grpId="0"/>
      <p:bldP spid="21" grpId="0"/>
      <p:bldP spid="2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09087" y="2084382"/>
            <a:ext cx="4377227" cy="3416320"/>
          </a:xfrm>
          <a:prstGeom prst="rect">
            <a:avLst/>
          </a:prstGeom>
          <a:noFill/>
        </p:spPr>
        <p:txBody>
          <a:bodyPr wrap="square" rtlCol="0">
            <a:spAutoFit/>
          </a:bodyPr>
          <a:lstStyle/>
          <a:p>
            <a:pPr indent="133350" eaLnBrk="0" hangingPunct="0">
              <a:lnSpc>
                <a:spcPct val="150000"/>
              </a:lnSpc>
              <a:defRPr/>
            </a:pPr>
            <a:r>
              <a:rPr lang="zh-CN" altLang="en-US" sz="2400" dirty="0" smtClean="0">
                <a:latin typeface="华文楷体" pitchFamily="2" charset="-122"/>
                <a:ea typeface="华文楷体" pitchFamily="2" charset="-122"/>
                <a:cs typeface="Arial" pitchFamily="34" charset="0"/>
              </a:rPr>
              <a:t>我们要常常查看路线图（核对语法）和</a:t>
            </a:r>
            <a:r>
              <a:rPr lang="zh-CN" altLang="en-US" sz="2400" b="1" dirty="0" smtClean="0">
                <a:solidFill>
                  <a:srgbClr val="FF6600"/>
                </a:solidFill>
                <a:latin typeface="华文楷体" pitchFamily="2" charset="-122"/>
                <a:ea typeface="华文楷体" pitchFamily="2" charset="-122"/>
                <a:cs typeface="Arial" pitchFamily="34" charset="0"/>
              </a:rPr>
              <a:t>调整</a:t>
            </a:r>
            <a:r>
              <a:rPr lang="zh-CN" altLang="en-US" sz="2400" dirty="0" smtClean="0">
                <a:latin typeface="华文楷体" pitchFamily="2" charset="-122"/>
                <a:ea typeface="华文楷体" pitchFamily="2" charset="-122"/>
                <a:cs typeface="Arial" pitchFamily="34" charset="0"/>
              </a:rPr>
              <a:t>汽车的引擎（调节词汇）。具备了这</a:t>
            </a:r>
            <a:r>
              <a:rPr lang="zh-CN" altLang="en-US" sz="2400" b="1" dirty="0" smtClean="0">
                <a:solidFill>
                  <a:srgbClr val="FF6600"/>
                </a:solidFill>
                <a:latin typeface="华文楷体" pitchFamily="2" charset="-122"/>
                <a:ea typeface="华文楷体" pitchFamily="2" charset="-122"/>
                <a:cs typeface="Arial" pitchFamily="34" charset="0"/>
              </a:rPr>
              <a:t>两大有利条件</a:t>
            </a:r>
            <a:r>
              <a:rPr lang="zh-CN" altLang="en-US" sz="2400" dirty="0" smtClean="0">
                <a:latin typeface="华文楷体" pitchFamily="2" charset="-122"/>
                <a:ea typeface="华文楷体" pitchFamily="2" charset="-122"/>
                <a:cs typeface="Arial" pitchFamily="34" charset="0"/>
              </a:rPr>
              <a:t>，学生就会</a:t>
            </a:r>
            <a:r>
              <a:rPr lang="zh-CN" altLang="en-US" sz="2400" b="1" dirty="0" smtClean="0">
                <a:solidFill>
                  <a:srgbClr val="FF6600"/>
                </a:solidFill>
                <a:latin typeface="华文楷体" pitchFamily="2" charset="-122"/>
                <a:ea typeface="华文楷体" pitchFamily="2" charset="-122"/>
                <a:cs typeface="Arial" pitchFamily="34" charset="0"/>
              </a:rPr>
              <a:t>逐渐喜欢上</a:t>
            </a:r>
            <a:r>
              <a:rPr lang="zh-CN" altLang="en-US" sz="2400" dirty="0" smtClean="0">
                <a:latin typeface="华文楷体" pitchFamily="2" charset="-122"/>
                <a:ea typeface="华文楷体" pitchFamily="2" charset="-122"/>
                <a:cs typeface="Arial" pitchFamily="34" charset="0"/>
              </a:rPr>
              <a:t>英语，他们的英语学习之旅也会</a:t>
            </a:r>
            <a:r>
              <a:rPr lang="zh-CN" altLang="en-US" sz="2400" b="1" dirty="0" smtClean="0">
                <a:solidFill>
                  <a:srgbClr val="FF6600"/>
                </a:solidFill>
                <a:latin typeface="华文楷体" pitchFamily="2" charset="-122"/>
                <a:ea typeface="华文楷体" pitchFamily="2" charset="-122"/>
                <a:cs typeface="Arial" pitchFamily="34" charset="0"/>
              </a:rPr>
              <a:t>变得得心应手</a:t>
            </a:r>
            <a:r>
              <a:rPr lang="zh-CN" altLang="en-US" sz="2400" dirty="0" smtClean="0">
                <a:latin typeface="华文楷体" pitchFamily="2" charset="-122"/>
                <a:ea typeface="华文楷体" pitchFamily="2" charset="-122"/>
                <a:cs typeface="Arial" pitchFamily="34" charset="0"/>
              </a:rPr>
              <a:t>。</a:t>
            </a: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1773115" y="3146915"/>
            <a:ext cx="612067" cy="45720"/>
          </a:xfrm>
          <a:prstGeom prst="accentCallout2">
            <a:avLst>
              <a:gd name="adj1" fmla="val 18750"/>
              <a:gd name="adj2" fmla="val -8333"/>
              <a:gd name="adj3" fmla="val 18750"/>
              <a:gd name="adj4" fmla="val -16667"/>
              <a:gd name="adj5" fmla="val 1294462"/>
              <a:gd name="adj6" fmla="val -39067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线形标注 2(带强调线) 13"/>
          <p:cNvSpPr/>
          <p:nvPr/>
        </p:nvSpPr>
        <p:spPr>
          <a:xfrm rot="10800000" flipV="1">
            <a:off x="500034" y="5383545"/>
            <a:ext cx="1790771" cy="45719"/>
          </a:xfrm>
          <a:prstGeom prst="accentCallout2">
            <a:avLst>
              <a:gd name="adj1" fmla="val 18750"/>
              <a:gd name="adj2" fmla="val -8333"/>
              <a:gd name="adj3" fmla="val -32534"/>
              <a:gd name="adj4" fmla="val -2920"/>
              <a:gd name="adj5" fmla="val -104318"/>
              <a:gd name="adj6" fmla="val -13241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643438" y="2272366"/>
            <a:ext cx="2244082" cy="430887"/>
          </a:xfrm>
          <a:prstGeom prst="rect">
            <a:avLst/>
          </a:prstGeom>
          <a:noFill/>
        </p:spPr>
        <p:txBody>
          <a:bodyPr wrap="square" rtlCol="0">
            <a:spAutoFit/>
          </a:bodyPr>
          <a:lstStyle/>
          <a:p>
            <a:r>
              <a:rPr lang="en-US" altLang="zh-CN" sz="2100" b="1" dirty="0" smtClean="0">
                <a:solidFill>
                  <a:srgbClr val="FF6600"/>
                </a:solidFill>
              </a:rPr>
              <a:t>to tune up</a:t>
            </a:r>
            <a:endParaRPr lang="zh-CN" altLang="en-US" sz="2100" b="1" dirty="0">
              <a:solidFill>
                <a:srgbClr val="FF6600"/>
              </a:solidFill>
            </a:endParaRPr>
          </a:p>
        </p:txBody>
      </p:sp>
      <p:sp>
        <p:nvSpPr>
          <p:cNvPr id="17" name="TextBox 16"/>
          <p:cNvSpPr txBox="1"/>
          <p:nvPr/>
        </p:nvSpPr>
        <p:spPr>
          <a:xfrm>
            <a:off x="4643438" y="4976352"/>
            <a:ext cx="2140290" cy="738664"/>
          </a:xfrm>
          <a:prstGeom prst="rect">
            <a:avLst/>
          </a:prstGeom>
          <a:noFill/>
        </p:spPr>
        <p:txBody>
          <a:bodyPr wrap="square" rtlCol="0">
            <a:spAutoFit/>
          </a:bodyPr>
          <a:lstStyle/>
          <a:p>
            <a:r>
              <a:rPr lang="en-US" altLang="zh-CN" sz="2100" b="1" dirty="0" smtClean="0">
                <a:solidFill>
                  <a:srgbClr val="FF6600"/>
                </a:solidFill>
              </a:rPr>
              <a:t>to have excellent control</a:t>
            </a:r>
            <a:endParaRPr lang="zh-CN" altLang="en-US" sz="2100" b="1" dirty="0">
              <a:solidFill>
                <a:srgbClr val="FF6600"/>
              </a:solidFill>
            </a:endParaRPr>
          </a:p>
        </p:txBody>
      </p:sp>
      <p:sp>
        <p:nvSpPr>
          <p:cNvPr id="12" name="线形标注 2(带强调线) 11"/>
          <p:cNvSpPr/>
          <p:nvPr/>
        </p:nvSpPr>
        <p:spPr>
          <a:xfrm rot="10800000" flipV="1">
            <a:off x="409087" y="4229303"/>
            <a:ext cx="591013" cy="45719"/>
          </a:xfrm>
          <a:prstGeom prst="accentCallout2">
            <a:avLst>
              <a:gd name="adj1" fmla="val 18750"/>
              <a:gd name="adj2" fmla="val -8333"/>
              <a:gd name="adj3" fmla="val 43142"/>
              <a:gd name="adj4" fmla="val -8474"/>
              <a:gd name="adj5" fmla="val -1784987"/>
              <a:gd name="adj6" fmla="val -63405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2643174" y="4275021"/>
            <a:ext cx="1460773" cy="45719"/>
          </a:xfrm>
          <a:prstGeom prst="accentCallout2">
            <a:avLst>
              <a:gd name="adj1" fmla="val 18749"/>
              <a:gd name="adj2" fmla="val 495"/>
              <a:gd name="adj3" fmla="val 44391"/>
              <a:gd name="adj4" fmla="val 3396"/>
              <a:gd name="adj5" fmla="val 424928"/>
              <a:gd name="adj6" fmla="val -3893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643438" y="3146915"/>
            <a:ext cx="2782662" cy="415498"/>
          </a:xfrm>
          <a:prstGeom prst="rect">
            <a:avLst/>
          </a:prstGeom>
          <a:noFill/>
        </p:spPr>
        <p:txBody>
          <a:bodyPr wrap="square" rtlCol="0">
            <a:spAutoFit/>
          </a:bodyPr>
          <a:lstStyle/>
          <a:p>
            <a:r>
              <a:rPr lang="en-US" altLang="zh-CN" sz="2100" b="1" dirty="0" smtClean="0">
                <a:solidFill>
                  <a:srgbClr val="FF6600"/>
                </a:solidFill>
              </a:rPr>
              <a:t>two essential assets</a:t>
            </a:r>
            <a:endParaRPr lang="zh-CN" altLang="en-US" sz="2100" b="1" dirty="0">
              <a:solidFill>
                <a:srgbClr val="FF6600"/>
              </a:solidFill>
            </a:endParaRPr>
          </a:p>
        </p:txBody>
      </p:sp>
      <p:sp>
        <p:nvSpPr>
          <p:cNvPr id="21" name="TextBox 20"/>
          <p:cNvSpPr txBox="1"/>
          <p:nvPr/>
        </p:nvSpPr>
        <p:spPr>
          <a:xfrm>
            <a:off x="4719643" y="3861048"/>
            <a:ext cx="2064085" cy="738664"/>
          </a:xfrm>
          <a:prstGeom prst="rect">
            <a:avLst/>
          </a:prstGeom>
          <a:noFill/>
        </p:spPr>
        <p:txBody>
          <a:bodyPr wrap="square" rtlCol="0">
            <a:spAutoFit/>
          </a:bodyPr>
          <a:lstStyle/>
          <a:p>
            <a:r>
              <a:rPr lang="en-US" altLang="zh-CN" sz="2100" b="1" dirty="0" smtClean="0">
                <a:solidFill>
                  <a:srgbClr val="FF6600"/>
                </a:solidFill>
              </a:rPr>
              <a:t>to become attracted to</a:t>
            </a:r>
            <a:endParaRPr lang="zh-CN" altLang="en-US" sz="2100" b="1" dirty="0">
              <a:solidFill>
                <a:srgbClr val="FF6600"/>
              </a:solidFill>
            </a:endParaRPr>
          </a:p>
        </p:txBody>
      </p:sp>
      <p:sp>
        <p:nvSpPr>
          <p:cNvPr id="22" name="线形标注 2(带强调线) 21"/>
          <p:cNvSpPr/>
          <p:nvPr/>
        </p:nvSpPr>
        <p:spPr>
          <a:xfrm rot="10800000" flipV="1">
            <a:off x="3184826" y="3775557"/>
            <a:ext cx="1458612" cy="45719"/>
          </a:xfrm>
          <a:prstGeom prst="accentCallout2">
            <a:avLst>
              <a:gd name="adj1" fmla="val 70032"/>
              <a:gd name="adj2" fmla="val 2115"/>
              <a:gd name="adj3" fmla="val 43142"/>
              <a:gd name="adj4" fmla="val -1241"/>
              <a:gd name="adj5" fmla="val 35567"/>
              <a:gd name="adj6" fmla="val 1699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3" y="-27383"/>
            <a:ext cx="4379963" cy="1152127"/>
            <a:chOff x="-33" y="-27383"/>
            <a:chExt cx="4379963" cy="1152127"/>
          </a:xfrm>
        </p:grpSpPr>
        <p:pic>
          <p:nvPicPr>
            <p:cNvPr id="1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7" grpId="0"/>
      <p:bldP spid="12" grpId="0" animBg="1"/>
      <p:bldP spid="13" grpId="0" animBg="1"/>
      <p:bldP spid="18" grpId="0"/>
      <p:bldP spid="21" grpId="0"/>
      <p:bldP spid="2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72598" y="1714488"/>
            <a:ext cx="6142542" cy="4524315"/>
          </a:xfrm>
          <a:prstGeom prst="rect">
            <a:avLst/>
          </a:prstGeom>
          <a:noFill/>
        </p:spPr>
        <p:txBody>
          <a:bodyPr wrap="square" rtlCol="0">
            <a:spAutoFit/>
          </a:bodyPr>
          <a:lstStyle/>
          <a:p>
            <a:pPr eaLnBrk="0" hangingPunct="0">
              <a:lnSpc>
                <a:spcPct val="150000"/>
              </a:lnSpc>
              <a:defRPr/>
            </a:pPr>
            <a:r>
              <a:rPr lang="en-US" sz="2400" dirty="0" smtClean="0">
                <a:latin typeface="Helvetica" pitchFamily="2" charset="0"/>
              </a:rPr>
              <a:t>Although many students seem allergic to English and always get lost in English learning, they still feel obliged to learn it well. Then how can teachers make students’ journey of English learning enjoyable? Effective, precise, and beneficial communication depends upon grammar and a good vocabulary.</a:t>
            </a:r>
            <a:endParaRPr lang="zh-CN" altLang="en-US" sz="2400" dirty="0">
              <a:latin typeface="Helvetica" pitchFamily="2" charset="0"/>
              <a:ea typeface="华文楷体" pitchFamily="2" charset="-122"/>
              <a:cs typeface="Arial" pitchFamily="34" charset="0"/>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33" y="-27383"/>
            <a:ext cx="4379963" cy="1152127"/>
            <a:chOff x="-33" y="-27383"/>
            <a:chExt cx="4379963" cy="1152127"/>
          </a:xfrm>
        </p:grpSpPr>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72598" y="1714488"/>
            <a:ext cx="6142542" cy="3901966"/>
          </a:xfrm>
          <a:prstGeom prst="rect">
            <a:avLst/>
          </a:prstGeom>
          <a:noFill/>
        </p:spPr>
        <p:txBody>
          <a:bodyPr wrap="square" rtlCol="0">
            <a:spAutoFit/>
          </a:bodyPr>
          <a:lstStyle/>
          <a:p>
            <a:pPr eaLnBrk="0" hangingPunct="0">
              <a:lnSpc>
                <a:spcPct val="150000"/>
              </a:lnSpc>
              <a:defRPr/>
            </a:pPr>
            <a:r>
              <a:rPr lang="en-US" sz="2400" dirty="0" smtClean="0">
                <a:latin typeface="Helvetica" pitchFamily="2" charset="0"/>
              </a:rPr>
              <a:t>Thus, for the students with language deficit and should learn from scratch, it does make sense to teach them the essential framework of language, accurate grammar and proper vocabulary. Learning grammar and a good vocabulary is just like driving with a road map in a well-conditioned car.</a:t>
            </a:r>
            <a:endParaRPr lang="zh-CN" altLang="en-US" sz="2400" dirty="0">
              <a:latin typeface="Helvetica" pitchFamily="2" charset="0"/>
              <a:ea typeface="华文楷体" pitchFamily="2" charset="-122"/>
              <a:cs typeface="Arial" pitchFamily="34" charset="0"/>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33" y="-27383"/>
            <a:ext cx="4379963" cy="1152127"/>
            <a:chOff x="-33" y="-27383"/>
            <a:chExt cx="4379963" cy="1152127"/>
          </a:xfrm>
        </p:grpSpPr>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72598" y="1714488"/>
            <a:ext cx="6142542" cy="3901966"/>
          </a:xfrm>
          <a:prstGeom prst="rect">
            <a:avLst/>
          </a:prstGeom>
          <a:noFill/>
        </p:spPr>
        <p:txBody>
          <a:bodyPr wrap="square" rtlCol="0">
            <a:spAutoFit/>
          </a:bodyPr>
          <a:lstStyle/>
          <a:p>
            <a:pPr eaLnBrk="0" hangingPunct="0">
              <a:lnSpc>
                <a:spcPct val="150000"/>
              </a:lnSpc>
              <a:defRPr/>
            </a:pPr>
            <a:r>
              <a:rPr lang="en-US" sz="2400" dirty="0" smtClean="0">
                <a:latin typeface="Helvetica" pitchFamily="2" charset="0"/>
              </a:rPr>
              <a:t>One should often study the road map (check grammar) and tune up the car engine (adjust vocabulary). Equipped with these two essential assets, students will surely become attached to English and have excellent control in their journey of English learning.</a:t>
            </a:r>
          </a:p>
        </p:txBody>
      </p:sp>
      <p:pic>
        <p:nvPicPr>
          <p:cNvPr id="25"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5"/>
          <p:cNvGrpSpPr/>
          <p:nvPr/>
        </p:nvGrpSpPr>
        <p:grpSpPr>
          <a:xfrm>
            <a:off x="-33" y="-27383"/>
            <a:ext cx="4379963" cy="1152127"/>
            <a:chOff x="-33" y="-27383"/>
            <a:chExt cx="4379963" cy="1152127"/>
          </a:xfrm>
        </p:grpSpPr>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descr="D:\已买图\物品\8034718712_M.jpg"/>
          <p:cNvPicPr>
            <a:picLocks noChangeAspect="1" noChangeArrowheads="1"/>
          </p:cNvPicPr>
          <p:nvPr/>
        </p:nvPicPr>
        <p:blipFill>
          <a:blip r:embed="rId3" cstate="print"/>
          <a:srcRect/>
          <a:stretch>
            <a:fillRect/>
          </a:stretch>
        </p:blipFill>
        <p:spPr bwMode="auto">
          <a:xfrm>
            <a:off x="-1" y="2516683"/>
            <a:ext cx="4048649" cy="2698267"/>
          </a:xfrm>
          <a:prstGeom prst="rect">
            <a:avLst/>
          </a:prstGeom>
          <a:ln>
            <a:noFill/>
          </a:ln>
          <a:effectLst>
            <a:softEdge rad="112500"/>
          </a:effectLst>
        </p:spPr>
      </p:pic>
      <p:pic>
        <p:nvPicPr>
          <p:cNvPr id="2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24" name="TextBox 23">
            <a:hlinkClick r:id="rId7"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nvGrpSpPr>
          <p:cNvPr id="27" name="组合 26"/>
          <p:cNvGrpSpPr/>
          <p:nvPr/>
        </p:nvGrpSpPr>
        <p:grpSpPr>
          <a:xfrm>
            <a:off x="14266" y="0"/>
            <a:ext cx="9144000" cy="708025"/>
            <a:chOff x="14266" y="0"/>
            <a:chExt cx="9144000" cy="708025"/>
          </a:xfrm>
        </p:grpSpPr>
        <p:sp>
          <p:nvSpPr>
            <p:cNvPr id="28"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29" name="TextBox 28"/>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30"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pic>
        <p:nvPicPr>
          <p:cNvPr id="15"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 xmlns:p14="http://schemas.microsoft.com/office/powerpoint/2010/main" val="9087319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455440494"/>
              </p:ext>
            </p:extLst>
          </p:nvPr>
        </p:nvGraphicFramePr>
        <p:xfrm>
          <a:off x="755576" y="1290759"/>
          <a:ext cx="7704856" cy="5352951"/>
        </p:xfrm>
        <a:graphic>
          <a:graphicData uri="http://schemas.openxmlformats.org/drawingml/2006/table">
            <a:tbl>
              <a:tblPr firstRow="1" bandRow="1">
                <a:tableStyleId>{22838BEF-8BB2-4498-84A7-C5851F593DF1}</a:tableStyleId>
              </a:tblPr>
              <a:tblGrid>
                <a:gridCol w="3387796"/>
                <a:gridCol w="4317060"/>
              </a:tblGrid>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0" dirty="0" smtClean="0">
                          <a:latin typeface="华文楷体" pitchFamily="2" charset="-122"/>
                          <a:ea typeface="华文楷体" pitchFamily="2" charset="-122"/>
                        </a:rPr>
                        <a:t>1 </a:t>
                      </a:r>
                      <a:r>
                        <a:rPr lang="zh-CN" altLang="en-US" sz="2200" b="0" dirty="0" smtClean="0">
                          <a:latin typeface="华文楷体" pitchFamily="2" charset="-122"/>
                          <a:ea typeface="华文楷体" pitchFamily="2" charset="-122"/>
                        </a:rPr>
                        <a:t>感到有责任做某事</a:t>
                      </a:r>
                      <a:endParaRPr lang="zh-CN" altLang="en-US" sz="2200" b="0" dirty="0">
                        <a:latin typeface="华文楷体" pitchFamily="2" charset="-122"/>
                        <a:ea typeface="华文楷体" pitchFamily="2" charset="-122"/>
                      </a:endParaRPr>
                    </a:p>
                  </a:txBody>
                  <a:tcPr anchor="ctr"/>
                </a:tc>
                <a:tc>
                  <a:txBody>
                    <a:bodyPr/>
                    <a:lstStyle/>
                    <a:p>
                      <a:endParaRPr lang="zh-CN" altLang="en-US" sz="2000" b="0" dirty="0">
                        <a:latin typeface="华文楷体" pitchFamily="2" charset="-122"/>
                        <a:ea typeface="华文楷体" pitchFamily="2" charset="-122"/>
                      </a:endParaRPr>
                    </a:p>
                  </a:txBody>
                  <a:tcPr anchor="ctr"/>
                </a:tc>
              </a:tr>
              <a:tr h="5016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2 </a:t>
                      </a:r>
                      <a:r>
                        <a:rPr lang="zh-CN" altLang="en-US" sz="2200" dirty="0" smtClean="0">
                          <a:latin typeface="华文楷体" pitchFamily="2" charset="-122"/>
                          <a:ea typeface="华文楷体" pitchFamily="2" charset="-122"/>
                        </a:rPr>
                        <a:t>全神贯注，专注于</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3 </a:t>
                      </a:r>
                      <a:r>
                        <a:rPr lang="zh-CN" altLang="en-US" sz="2200" dirty="0" smtClean="0">
                          <a:latin typeface="华文楷体" pitchFamily="2" charset="-122"/>
                          <a:ea typeface="华文楷体" pitchFamily="2" charset="-122"/>
                        </a:rPr>
                        <a:t>对</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反感</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4 </a:t>
                      </a:r>
                      <a:r>
                        <a:rPr lang="zh-CN" altLang="en-US" sz="2200" dirty="0" smtClean="0">
                          <a:latin typeface="华文楷体" pitchFamily="2" charset="-122"/>
                          <a:ea typeface="华文楷体" pitchFamily="2" charset="-122"/>
                        </a:rPr>
                        <a:t>刚从</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来，刚有</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经历</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5 </a:t>
                      </a:r>
                      <a:r>
                        <a:rPr lang="zh-CN" altLang="en-US" sz="2200" dirty="0" smtClean="0">
                          <a:latin typeface="华文楷体" pitchFamily="2" charset="-122"/>
                          <a:ea typeface="华文楷体" pitchFamily="2" charset="-122"/>
                        </a:rPr>
                        <a:t>满怀着热切期待</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6 </a:t>
                      </a:r>
                      <a:r>
                        <a:rPr lang="zh-CN" altLang="en-US" sz="2200" dirty="0" smtClean="0">
                          <a:latin typeface="华文楷体" pitchFamily="2" charset="-122"/>
                          <a:ea typeface="华文楷体" pitchFamily="2" charset="-122"/>
                        </a:rPr>
                        <a:t>承受着大部分批评和指 </a:t>
                      </a:r>
                      <a:endParaRPr lang="en-US" altLang="zh-CN" sz="2200" dirty="0" smtClean="0">
                        <a:latin typeface="华文楷体" pitchFamily="2" charset="-122"/>
                        <a:ea typeface="华文楷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  </a:t>
                      </a:r>
                      <a:r>
                        <a:rPr lang="zh-CN" altLang="en-US" sz="2200" dirty="0" smtClean="0">
                          <a:latin typeface="华文楷体" pitchFamily="2" charset="-122"/>
                          <a:ea typeface="华文楷体" pitchFamily="2" charset="-122"/>
                        </a:rPr>
                        <a:t>责</a:t>
                      </a:r>
                    </a:p>
                  </a:txBody>
                  <a:tcPr anchor="ctr"/>
                </a:tc>
                <a:tc>
                  <a:txBody>
                    <a:bodyPr/>
                    <a:lstStyle/>
                    <a:p>
                      <a:endParaRPr lang="zh-CN" altLang="en-US" sz="2000" dirty="0">
                        <a:latin typeface="华文楷体" pitchFamily="2" charset="-122"/>
                        <a:ea typeface="华文楷体" pitchFamily="2" charset="-122"/>
                      </a:endParaRPr>
                    </a:p>
                  </a:txBody>
                  <a:tcPr anchor="ctr"/>
                </a:tc>
              </a:tr>
              <a:tr h="6002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7 </a:t>
                      </a:r>
                      <a:r>
                        <a:rPr lang="zh-CN" altLang="en-US" sz="2200" dirty="0" smtClean="0">
                          <a:latin typeface="华文楷体" pitchFamily="2" charset="-122"/>
                          <a:ea typeface="华文楷体" pitchFamily="2" charset="-122"/>
                        </a:rPr>
                        <a:t>不合乎情理</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8 </a:t>
                      </a:r>
                      <a:r>
                        <a:rPr lang="zh-CN" altLang="en-US" sz="2200" dirty="0" smtClean="0">
                          <a:latin typeface="华文楷体" pitchFamily="2" charset="-122"/>
                          <a:ea typeface="华文楷体" pitchFamily="2" charset="-122"/>
                        </a:rPr>
                        <a:t>缺乏语言功底</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9 </a:t>
                      </a:r>
                      <a:r>
                        <a:rPr lang="zh-CN" altLang="en-US" sz="2200" dirty="0" smtClean="0">
                          <a:latin typeface="华文楷体" pitchFamily="2" charset="-122"/>
                          <a:ea typeface="华文楷体" pitchFamily="2" charset="-122"/>
                        </a:rPr>
                        <a:t>不知所措</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10 </a:t>
                      </a:r>
                      <a:r>
                        <a:rPr lang="zh-CN" altLang="en-US" sz="2200" dirty="0" smtClean="0">
                          <a:latin typeface="华文楷体" pitchFamily="2" charset="-122"/>
                          <a:ea typeface="华文楷体" pitchFamily="2" charset="-122"/>
                        </a:rPr>
                        <a:t>绞尽脑汁，苦苦寻找</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4143372" y="1362197"/>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be/feel obliged to do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zh-CN" altLang="en-US" sz="2200" dirty="0">
              <a:latin typeface="Helvetica" pitchFamily="34" charset="0"/>
              <a:ea typeface="Cambria Math" pitchFamily="18" charset="0"/>
              <a:cs typeface="Arial" pitchFamily="34" charset="0"/>
            </a:endParaRPr>
          </a:p>
        </p:txBody>
      </p:sp>
      <p:sp>
        <p:nvSpPr>
          <p:cNvPr id="7" name="TextBox 6"/>
          <p:cNvSpPr txBox="1"/>
          <p:nvPr/>
        </p:nvSpPr>
        <p:spPr>
          <a:xfrm>
            <a:off x="4143372" y="1893998"/>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be absorbed in</a:t>
            </a:r>
            <a:endParaRPr lang="zh-CN" altLang="en-US" sz="2200" dirty="0">
              <a:latin typeface="Helvetica" pitchFamily="34" charset="0"/>
              <a:ea typeface="Cambria Math" pitchFamily="18" charset="0"/>
              <a:cs typeface="Arial" pitchFamily="34" charset="0"/>
            </a:endParaRPr>
          </a:p>
        </p:txBody>
      </p:sp>
      <p:sp>
        <p:nvSpPr>
          <p:cNvPr id="8" name="TextBox 7"/>
          <p:cNvSpPr txBox="1"/>
          <p:nvPr/>
        </p:nvSpPr>
        <p:spPr>
          <a:xfrm>
            <a:off x="4143372" y="2324885"/>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be allergic to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4143372" y="2778654"/>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fresh from</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4143372" y="3291023"/>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full of earnest anticipation</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4143372" y="3926807"/>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bear the bulk of the criticism</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4143372" y="4646086"/>
            <a:ext cx="4824536" cy="430887"/>
          </a:xfrm>
          <a:prstGeom prst="rect">
            <a:avLst/>
          </a:prstGeom>
          <a:noFill/>
        </p:spPr>
        <p:txBody>
          <a:bodyPr wrap="square" rtlCol="0" anchor="ctr" anchorCtr="0">
            <a:spAutoFit/>
          </a:bodyPr>
          <a:lstStyle/>
          <a:p>
            <a:r>
              <a:rPr lang="en-US" altLang="zh-CN" sz="2200" dirty="0" smtClean="0">
                <a:latin typeface="Helvetica" pitchFamily="34" charset="0"/>
                <a:ea typeface="Cambria Math" pitchFamily="18" charset="0"/>
                <a:cs typeface="Arial" pitchFamily="34" charset="0"/>
              </a:rPr>
              <a:t>not make any sense</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4143372" y="5291287"/>
            <a:ext cx="4824536" cy="295466"/>
          </a:xfrm>
          <a:prstGeom prst="rect">
            <a:avLst/>
          </a:prstGeom>
          <a:noFill/>
        </p:spPr>
        <p:txBody>
          <a:bodyPr wrap="square" rtlCol="0" anchor="ctr" anchorCtr="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language deficit</a:t>
            </a:r>
            <a:endParaRPr lang="en-US" altLang="zh-CN" sz="2200" dirty="0">
              <a:latin typeface="Helvetica" pitchFamily="34" charset="0"/>
              <a:ea typeface="Cambria Math" pitchFamily="18" charset="0"/>
              <a:cs typeface="Arial" pitchFamily="34" charset="0"/>
            </a:endParaRPr>
          </a:p>
        </p:txBody>
      </p:sp>
      <p:sp>
        <p:nvSpPr>
          <p:cNvPr id="14" name="TextBox 13"/>
          <p:cNvSpPr txBox="1"/>
          <p:nvPr/>
        </p:nvSpPr>
        <p:spPr>
          <a:xfrm>
            <a:off x="4143372" y="5776740"/>
            <a:ext cx="4824536" cy="295466"/>
          </a:xfrm>
          <a:prstGeom prst="rect">
            <a:avLst/>
          </a:prstGeom>
          <a:noFill/>
        </p:spPr>
        <p:txBody>
          <a:bodyPr wrap="square" rtlCol="0" anchor="ctr" anchorCtr="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sz="2200" dirty="0" smtClean="0"/>
              <a:t>get lost</a:t>
            </a:r>
            <a:endParaRPr lang="en-US" altLang="zh-CN" sz="2200" dirty="0"/>
          </a:p>
        </p:txBody>
      </p:sp>
      <p:sp>
        <p:nvSpPr>
          <p:cNvPr id="15" name="TextBox 14"/>
          <p:cNvSpPr txBox="1"/>
          <p:nvPr/>
        </p:nvSpPr>
        <p:spPr>
          <a:xfrm>
            <a:off x="4143372" y="6262315"/>
            <a:ext cx="4824536" cy="295466"/>
          </a:xfrm>
          <a:prstGeom prst="rect">
            <a:avLst/>
          </a:prstGeom>
          <a:noFill/>
        </p:spPr>
        <p:txBody>
          <a:bodyPr wrap="square" rtlCol="0" anchor="ctr" anchorCtr="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latin typeface="Arial" charset="0"/>
              </a:rPr>
              <a:t>search the heavens for</a:t>
            </a:r>
            <a:endParaRPr lang="en-US" altLang="zh-CN" sz="2200" dirty="0"/>
          </a:p>
        </p:txBody>
      </p:sp>
      <p:grpSp>
        <p:nvGrpSpPr>
          <p:cNvPr id="3" name="组合 2"/>
          <p:cNvGrpSpPr/>
          <p:nvPr/>
        </p:nvGrpSpPr>
        <p:grpSpPr>
          <a:xfrm>
            <a:off x="-1787" y="5041"/>
            <a:ext cx="8339865" cy="1121584"/>
            <a:chOff x="-1787" y="5041"/>
            <a:chExt cx="8339865" cy="1121584"/>
          </a:xfrm>
        </p:grpSpPr>
        <p:pic>
          <p:nvPicPr>
            <p:cNvPr id="1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a:hlinkClick r:id="rId3"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2" name="矩形 1"/>
            <p:cNvSpPr/>
            <p:nvPr/>
          </p:nvSpPr>
          <p:spPr>
            <a:xfrm>
              <a:off x="3491880" y="476672"/>
              <a:ext cx="4846198"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expressions</a:t>
              </a:r>
              <a:endParaRPr lang="zh-CN" altLang="en-US" sz="2000" b="1" dirty="0">
                <a:solidFill>
                  <a:srgbClr val="0070C0"/>
                </a:solidFill>
              </a:endParaRPr>
            </a:p>
          </p:txBody>
        </p:sp>
      </p:grpSp>
    </p:spTree>
    <p:extLst>
      <p:ext uri="{BB962C8B-B14F-4D97-AF65-F5344CB8AC3E}">
        <p14:creationId xmlns=""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2183619086"/>
              </p:ext>
            </p:extLst>
          </p:nvPr>
        </p:nvGraphicFramePr>
        <p:xfrm>
          <a:off x="500034" y="1142984"/>
          <a:ext cx="8286808" cy="5406354"/>
        </p:xfrm>
        <a:graphic>
          <a:graphicData uri="http://schemas.openxmlformats.org/drawingml/2006/table">
            <a:tbl>
              <a:tblPr firstRow="1" bandRow="1">
                <a:tableStyleId>{22838BEF-8BB2-4498-84A7-C5851F593DF1}</a:tableStyleId>
              </a:tblPr>
              <a:tblGrid>
                <a:gridCol w="3020425"/>
                <a:gridCol w="5266383"/>
              </a:tblGrid>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产生兴趣</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01699">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defRPr/>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出于好奇</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13 </a:t>
                      </a:r>
                      <a:r>
                        <a:rPr lang="zh-CN" altLang="en-US" sz="2200" b="0" kern="1200" dirty="0" smtClean="0">
                          <a:solidFill>
                            <a:schemeClr val="dk1"/>
                          </a:solidFill>
                          <a:latin typeface="华文楷体" pitchFamily="2" charset="-122"/>
                          <a:ea typeface="华文楷体" pitchFamily="2" charset="-122"/>
                          <a:cs typeface="+mn-cs"/>
                        </a:rPr>
                        <a:t>在短短十分钟的驾   </a:t>
                      </a:r>
                      <a:endParaRPr lang="en-US" altLang="zh-CN" sz="2200" b="0" kern="1200" dirty="0" smtClean="0">
                        <a:solidFill>
                          <a:schemeClr val="dk1"/>
                        </a:solidFill>
                        <a:latin typeface="华文楷体" pitchFamily="2" charset="-122"/>
                        <a:ea typeface="华文楷体" pitchFamily="2" charset="-122"/>
                        <a:cs typeface="+mn-cs"/>
                      </a:endParaRPr>
                    </a:p>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a:t>
                      </a:r>
                      <a:r>
                        <a:rPr lang="zh-CN" altLang="en-US" sz="2200" b="0" kern="1200" dirty="0" smtClean="0">
                          <a:solidFill>
                            <a:schemeClr val="dk1"/>
                          </a:solidFill>
                          <a:latin typeface="华文楷体" pitchFamily="2" charset="-122"/>
                          <a:ea typeface="华文楷体" pitchFamily="2" charset="-122"/>
                          <a:cs typeface="+mn-cs"/>
                        </a:rPr>
                        <a:t>车时间内</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从头学起</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15 </a:t>
                      </a:r>
                      <a:r>
                        <a:rPr lang="zh-CN" altLang="en-US" sz="2200" b="0" kern="1200" dirty="0" smtClean="0">
                          <a:solidFill>
                            <a:schemeClr val="dk1"/>
                          </a:solidFill>
                          <a:latin typeface="华文楷体" pitchFamily="2" charset="-122"/>
                          <a:ea typeface="华文楷体" pitchFamily="2" charset="-122"/>
                          <a:cs typeface="+mn-cs"/>
                        </a:rPr>
                        <a:t>长叹一声</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16 </a:t>
                      </a:r>
                      <a:r>
                        <a:rPr lang="zh-CN" altLang="en-US" sz="2200" b="0" kern="1200" dirty="0" smtClean="0">
                          <a:solidFill>
                            <a:schemeClr val="dk1"/>
                          </a:solidFill>
                          <a:latin typeface="华文楷体" pitchFamily="2" charset="-122"/>
                          <a:ea typeface="华文楷体" pitchFamily="2" charset="-122"/>
                          <a:cs typeface="+mn-cs"/>
                        </a:rPr>
                        <a:t>感到无比骄傲</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4389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17 </a:t>
                      </a:r>
                      <a:r>
                        <a:rPr lang="zh-CN" altLang="en-US" sz="2200" b="0" kern="1200" dirty="0" smtClean="0">
                          <a:solidFill>
                            <a:schemeClr val="dk1"/>
                          </a:solidFill>
                          <a:latin typeface="华文楷体" pitchFamily="2" charset="-122"/>
                          <a:ea typeface="华文楷体" pitchFamily="2" charset="-122"/>
                          <a:cs typeface="+mn-cs"/>
                        </a:rPr>
                        <a:t>制定出更高的标准</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18 </a:t>
                      </a:r>
                      <a:r>
                        <a:rPr lang="zh-CN" altLang="en-US" sz="2200" b="0" kern="1200" dirty="0" smtClean="0">
                          <a:solidFill>
                            <a:schemeClr val="dk1"/>
                          </a:solidFill>
                          <a:latin typeface="华文楷体" pitchFamily="2" charset="-122"/>
                          <a:ea typeface="华文楷体" pitchFamily="2" charset="-122"/>
                          <a:cs typeface="+mn-cs"/>
                        </a:rPr>
                        <a:t>英语熟练程度</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19 </a:t>
                      </a:r>
                      <a:r>
                        <a:rPr lang="zh-CN" altLang="en-US" sz="2200" b="0" kern="1200" dirty="0" smtClean="0">
                          <a:solidFill>
                            <a:schemeClr val="dk1"/>
                          </a:solidFill>
                          <a:latin typeface="华文楷体" pitchFamily="2" charset="-122"/>
                          <a:ea typeface="华文楷体" pitchFamily="2" charset="-122"/>
                          <a:cs typeface="+mn-cs"/>
                        </a:rPr>
                        <a:t>一件珍品</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20 </a:t>
                      </a:r>
                      <a:r>
                        <a:rPr lang="zh-CN" altLang="en-US" sz="2200" b="0" kern="1200" dirty="0" smtClean="0">
                          <a:solidFill>
                            <a:schemeClr val="dk1"/>
                          </a:solidFill>
                          <a:latin typeface="华文楷体" pitchFamily="2" charset="-122"/>
                          <a:ea typeface="华文楷体" pitchFamily="2" charset="-122"/>
                          <a:cs typeface="+mn-cs"/>
                        </a:rPr>
                        <a:t>两大有利条件</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7" name="TextBox 6"/>
          <p:cNvSpPr txBox="1"/>
          <p:nvPr/>
        </p:nvSpPr>
        <p:spPr>
          <a:xfrm>
            <a:off x="3492450" y="1643050"/>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out of curiosity</a:t>
            </a:r>
            <a:endParaRPr lang="en-US" altLang="zh-CN" sz="2200" dirty="0">
              <a:latin typeface="Helvetica" pitchFamily="34" charset="0"/>
              <a:ea typeface="Cambria Math" pitchFamily="18" charset="0"/>
              <a:cs typeface="Arial" pitchFamily="34" charset="0"/>
            </a:endParaRPr>
          </a:p>
        </p:txBody>
      </p:sp>
      <p:sp>
        <p:nvSpPr>
          <p:cNvPr id="8" name="TextBox 7"/>
          <p:cNvSpPr txBox="1"/>
          <p:nvPr/>
        </p:nvSpPr>
        <p:spPr>
          <a:xfrm>
            <a:off x="3492450" y="228599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within the span of a 10-minute drive</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492450" y="5086345"/>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English language proficiency</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492450" y="300037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learn from scratch</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492450" y="3500438"/>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with a long sigh</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492450" y="4000504"/>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swell with pride</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492450" y="4657717"/>
            <a:ext cx="4824536" cy="308867"/>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set high standards of</a:t>
            </a:r>
            <a:endParaRPr lang="en-US" altLang="zh-CN" sz="2200" dirty="0">
              <a:latin typeface="Helvetica" pitchFamily="34" charset="0"/>
              <a:ea typeface="Cambria Math" pitchFamily="18" charset="0"/>
              <a:cs typeface="Arial" pitchFamily="34" charset="0"/>
            </a:endParaRPr>
          </a:p>
        </p:txBody>
      </p:sp>
      <p:sp>
        <p:nvSpPr>
          <p:cNvPr id="14" name="TextBox 13"/>
          <p:cNvSpPr txBox="1"/>
          <p:nvPr/>
        </p:nvSpPr>
        <p:spPr>
          <a:xfrm>
            <a:off x="3492450" y="5643578"/>
            <a:ext cx="4824536" cy="30893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a valuable possession</a:t>
            </a:r>
            <a:endParaRPr lang="en-US" altLang="zh-CN" sz="2200" dirty="0"/>
          </a:p>
        </p:txBody>
      </p:sp>
      <p:sp>
        <p:nvSpPr>
          <p:cNvPr id="15" name="TextBox 14"/>
          <p:cNvSpPr txBox="1"/>
          <p:nvPr/>
        </p:nvSpPr>
        <p:spPr>
          <a:xfrm>
            <a:off x="3492450" y="6216413"/>
            <a:ext cx="4824536" cy="30893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the two essential assets</a:t>
            </a:r>
            <a:endParaRPr lang="en-US" altLang="zh-CN" sz="2200" dirty="0"/>
          </a:p>
        </p:txBody>
      </p:sp>
      <p:pic>
        <p:nvPicPr>
          <p:cNvPr id="18"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1787" y="5041"/>
            <a:ext cx="8339865" cy="1121584"/>
            <a:chOff x="-1787" y="5041"/>
            <a:chExt cx="8339865" cy="1121584"/>
          </a:xfrm>
        </p:grpSpPr>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5"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20" name="矩形 19"/>
            <p:cNvSpPr/>
            <p:nvPr/>
          </p:nvSpPr>
          <p:spPr>
            <a:xfrm>
              <a:off x="3491880" y="476672"/>
              <a:ext cx="4846198"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expressions</a:t>
              </a:r>
              <a:endParaRPr lang="zh-CN" altLang="en-US" sz="2000" b="1" dirty="0">
                <a:solidFill>
                  <a:srgbClr val="0070C0"/>
                </a:solidFill>
              </a:endParaRPr>
            </a:p>
          </p:txBody>
        </p:sp>
      </p:grpSp>
      <p:sp>
        <p:nvSpPr>
          <p:cNvPr id="21" name="TextBox 20"/>
          <p:cNvSpPr txBox="1"/>
          <p:nvPr/>
        </p:nvSpPr>
        <p:spPr>
          <a:xfrm>
            <a:off x="3503198" y="121442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become attracted to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Tree>
    <p:extLst>
      <p:ext uri="{BB962C8B-B14F-4D97-AF65-F5344CB8AC3E}">
        <p14:creationId xmlns=""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 xmlns:p14="http://schemas.microsoft.com/office/powerpoint/2010/main" val="3253075939"/>
              </p:ext>
            </p:extLst>
          </p:nvPr>
        </p:nvGraphicFramePr>
        <p:xfrm>
          <a:off x="250491" y="1959646"/>
          <a:ext cx="8679194" cy="3469618"/>
        </p:xfrm>
        <a:graphic>
          <a:graphicData uri="http://schemas.openxmlformats.org/drawingml/2006/table">
            <a:tbl>
              <a:tblPr firstRow="1" bandRow="1">
                <a:tableStyleId>{5C22544A-7EE6-4342-B048-85BDC9FD1C3A}</a:tableStyleId>
              </a:tblPr>
              <a:tblGrid>
                <a:gridCol w="3938458"/>
                <a:gridCol w="4740736"/>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762319">
                <a:tc>
                  <a:txBody>
                    <a:bodyPr/>
                    <a:lstStyle/>
                    <a:p>
                      <a:pPr marL="268288" marR="0" indent="-268288" algn="l" defTabSz="914400" rtl="0" eaLnBrk="1" fontAlgn="auto" latinLnBrk="0" hangingPunct="1">
                        <a:lnSpc>
                          <a:spcPct val="100000"/>
                        </a:lnSpc>
                        <a:spcBef>
                          <a:spcPct val="50000"/>
                        </a:spcBef>
                        <a:spcAft>
                          <a:spcPts val="0"/>
                        </a:spcAft>
                        <a:buClrTx/>
                        <a:buSzTx/>
                        <a:buFontTx/>
                        <a:buAutoNum type="arabicPeriod"/>
                        <a:tabLst/>
                        <a:defRPr/>
                      </a:pPr>
                      <a:r>
                        <a:rPr kumimoji="1" lang="zh-CN" altLang="en-US" sz="2400" b="1" dirty="0" smtClean="0">
                          <a:solidFill>
                            <a:srgbClr val="000000"/>
                          </a:solidFill>
                          <a:latin typeface="华文楷体" pitchFamily="2" charset="-122"/>
                          <a:ea typeface="华文楷体" pitchFamily="2" charset="-122"/>
                        </a:rPr>
                        <a:t>用于表达“在特定条件下可能发生的事情”。</a:t>
                      </a:r>
                      <a:endParaRPr kumimoji="1" lang="en-US" altLang="zh-CN" sz="2400" b="1" dirty="0" smtClean="0">
                        <a:solidFill>
                          <a:srgbClr val="000000"/>
                        </a:solidFill>
                        <a:latin typeface="华文楷体" pitchFamily="2" charset="-122"/>
                        <a:ea typeface="华文楷体" pitchFamily="2" charset="-122"/>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741283">
                <a:tc>
                  <a:txBody>
                    <a:bodyPr/>
                    <a:lstStyle/>
                    <a:p>
                      <a:pPr marL="268288" marR="0" indent="-268288"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2. </a:t>
                      </a:r>
                      <a:r>
                        <a:rPr kumimoji="1" lang="zh-CN" altLang="en-US" sz="2400" b="1" kern="1200" dirty="0" smtClean="0">
                          <a:solidFill>
                            <a:srgbClr val="000000"/>
                          </a:solidFill>
                          <a:latin typeface="华文楷体" pitchFamily="2" charset="-122"/>
                          <a:ea typeface="华文楷体" pitchFamily="2" charset="-122"/>
                        </a:rPr>
                        <a:t>用于表达“实际情况与预期的反差”。 </a:t>
                      </a:r>
                      <a:endParaRPr kumimoji="1" lang="zh-CN" altLang="en-US"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tr>
              <a:tr h="1366498">
                <a:tc>
                  <a:txBody>
                    <a:bodyPr/>
                    <a:lstStyle/>
                    <a:p>
                      <a:pPr marL="268288" marR="0" indent="-268288"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3. </a:t>
                      </a:r>
                      <a:r>
                        <a:rPr kumimoji="1" lang="zh-CN" altLang="en-US" sz="2400" b="1" kern="1200" dirty="0" smtClean="0">
                          <a:solidFill>
                            <a:srgbClr val="000000"/>
                          </a:solidFill>
                          <a:latin typeface="华文楷体" pitchFamily="2" charset="-122"/>
                          <a:ea typeface="华文楷体" pitchFamily="2" charset="-122"/>
                        </a:rPr>
                        <a:t>用于表达“人与人或事与事之间的反差”。</a:t>
                      </a:r>
                      <a:endParaRPr kumimoji="1" lang="en-US" altLang="zh-CN" sz="2400" b="1" kern="1200" dirty="0" smtClean="0">
                        <a:solidFill>
                          <a:srgbClr val="000000"/>
                        </a:solidFill>
                        <a:latin typeface="华文楷体" pitchFamily="2" charset="-122"/>
                        <a:ea typeface="华文楷体" pitchFamily="2" charset="-122"/>
                      </a:endParaRPr>
                    </a:p>
                  </a:txBody>
                  <a:tcP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4357719" y="2428868"/>
            <a:ext cx="4643437" cy="830997"/>
          </a:xfrm>
          <a:prstGeom prst="rect">
            <a:avLst/>
          </a:prstGeom>
          <a:noFill/>
          <a:ln w="9525">
            <a:noFill/>
            <a:miter lim="800000"/>
            <a:headEnd/>
            <a:tailEnd/>
          </a:ln>
        </p:spPr>
        <p:txBody>
          <a:bodyPr>
            <a:spAutoFit/>
          </a:bodyPr>
          <a:lstStyle/>
          <a:p>
            <a:r>
              <a:rPr kumimoji="1" lang="en-US" altLang="zh-CN" sz="2400" b="1" dirty="0" smtClean="0">
                <a:solidFill>
                  <a:schemeClr val="accent1">
                    <a:lumMod val="50000"/>
                  </a:schemeClr>
                </a:solidFill>
                <a:latin typeface="Helvetica"/>
              </a:rPr>
              <a:t>If sb./</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do/is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then perhaps …</a:t>
            </a:r>
            <a:endParaRPr kumimoji="1" lang="en-US" altLang="zh-CN" sz="2400" b="1" dirty="0">
              <a:solidFill>
                <a:schemeClr val="accent1">
                  <a:lumMod val="50000"/>
                </a:schemeClr>
              </a:solidFill>
              <a:latin typeface="Helvetica"/>
              <a:ea typeface="华文楷体" pitchFamily="2" charset="-122"/>
            </a:endParaRPr>
          </a:p>
        </p:txBody>
      </p:sp>
      <p:sp>
        <p:nvSpPr>
          <p:cNvPr id="14" name="矩形 13"/>
          <p:cNvSpPr>
            <a:spLocks noChangeArrowheads="1"/>
          </p:cNvSpPr>
          <p:nvPr/>
        </p:nvSpPr>
        <p:spPr bwMode="auto">
          <a:xfrm>
            <a:off x="4357688" y="3241680"/>
            <a:ext cx="4643437" cy="830997"/>
          </a:xfrm>
          <a:prstGeom prst="rect">
            <a:avLst/>
          </a:prstGeom>
          <a:noFill/>
          <a:ln w="9525">
            <a:noFill/>
            <a:miter lim="800000"/>
            <a:headEnd/>
            <a:tailEnd/>
          </a:ln>
        </p:spPr>
        <p:txBody>
          <a:bodyPr>
            <a:spAutoFit/>
          </a:bodyPr>
          <a:lstStyle/>
          <a:p>
            <a:r>
              <a:rPr kumimoji="1" lang="en-US" altLang="zh-CN" sz="2400" b="1" dirty="0" err="1" smtClean="0">
                <a:solidFill>
                  <a:schemeClr val="accent1">
                    <a:lumMod val="50000"/>
                  </a:schemeClr>
                </a:solidFill>
                <a:latin typeface="Helvetica"/>
              </a:rPr>
              <a:t>Sb</a:t>
            </a:r>
            <a:r>
              <a:rPr kumimoji="1" lang="en-US" altLang="zh-CN" sz="2400" b="1" dirty="0" smtClean="0">
                <a:solidFill>
                  <a:schemeClr val="accent1">
                    <a:lumMod val="50000"/>
                  </a:schemeClr>
                </a:solidFill>
                <a:latin typeface="Helvetica"/>
              </a:rPr>
              <a:t>. fail to do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while sb. should do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…S</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4357688" y="4143380"/>
            <a:ext cx="4643437" cy="830997"/>
          </a:xfrm>
          <a:prstGeom prst="rect">
            <a:avLst/>
          </a:prstGeom>
          <a:noFill/>
          <a:ln w="9525">
            <a:noFill/>
            <a:miter lim="800000"/>
            <a:headEnd/>
            <a:tailEnd/>
          </a:ln>
        </p:spPr>
        <p:txBody>
          <a:bodyPr>
            <a:spAutoFit/>
          </a:bodyPr>
          <a:lstStyle/>
          <a:p>
            <a:r>
              <a:rPr kumimoji="1" lang="en-US" altLang="zh-CN" sz="2400" b="1" dirty="0" smtClean="0">
                <a:solidFill>
                  <a:schemeClr val="accent1">
                    <a:lumMod val="50000"/>
                  </a:schemeClr>
                </a:solidFill>
                <a:latin typeface="Helvetica"/>
              </a:rPr>
              <a:t>While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 </a:t>
            </a:r>
            <a:r>
              <a:rPr kumimoji="1" lang="en-US" altLang="zh-CN" sz="2400" b="1" dirty="0" err="1" smtClean="0">
                <a:solidFill>
                  <a:schemeClr val="accent1">
                    <a:lumMod val="50000"/>
                  </a:schemeClr>
                </a:solidFill>
                <a:latin typeface="Helvetica"/>
              </a:rPr>
              <a:t>sb</a:t>
            </a:r>
            <a:r>
              <a:rPr kumimoji="1" lang="en-US" altLang="zh-CN" sz="2400" b="1" dirty="0" smtClean="0">
                <a:solidFill>
                  <a:schemeClr val="accent1">
                    <a:lumMod val="50000"/>
                  </a:schemeClr>
                </a:solidFill>
                <a:latin typeface="Helvetica"/>
              </a:rPr>
              <a:t>. is / does…,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 </a:t>
            </a:r>
            <a:r>
              <a:rPr kumimoji="1" lang="en-US" altLang="zh-CN" sz="2400" b="1" dirty="0" err="1" smtClean="0">
                <a:solidFill>
                  <a:schemeClr val="accent1">
                    <a:lumMod val="50000"/>
                  </a:schemeClr>
                </a:solidFill>
                <a:latin typeface="Helvetica"/>
              </a:rPr>
              <a:t>sb</a:t>
            </a:r>
            <a:r>
              <a:rPr kumimoji="1" lang="en-US" altLang="zh-CN" sz="2400" b="1" dirty="0" smtClean="0">
                <a:solidFill>
                  <a:schemeClr val="accent1">
                    <a:lumMod val="50000"/>
                  </a:schemeClr>
                </a:solidFill>
                <a:latin typeface="Helvetica"/>
              </a:rPr>
              <a:t>. else is / does…</a:t>
            </a:r>
            <a:endParaRPr kumimoji="1" lang="en-US" altLang="zh-CN" sz="2400" b="1" dirty="0">
              <a:solidFill>
                <a:schemeClr val="accent1">
                  <a:lumMod val="50000"/>
                </a:schemeClr>
              </a:solidFill>
              <a:latin typeface="Helvetica"/>
            </a:endParaRPr>
          </a:p>
        </p:txBody>
      </p:sp>
      <p:grpSp>
        <p:nvGrpSpPr>
          <p:cNvPr id="8" name="组合 7"/>
          <p:cNvGrpSpPr/>
          <p:nvPr/>
        </p:nvGrpSpPr>
        <p:grpSpPr>
          <a:xfrm>
            <a:off x="-1787" y="5041"/>
            <a:ext cx="7854156" cy="1121584"/>
            <a:chOff x="-1787" y="5041"/>
            <a:chExt cx="7854156" cy="1121584"/>
          </a:xfrm>
        </p:grpSpPr>
        <p:pic>
          <p:nvPicPr>
            <p:cNvPr id="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35496" y="209232"/>
              <a:ext cx="3380385" cy="584775"/>
            </a:xfrm>
            <a:prstGeom prst="rect">
              <a:avLst/>
            </a:prstGeom>
            <a:noFill/>
          </p:spPr>
          <p:txBody>
            <a:bodyPr wrap="square" rtlCol="0">
              <a:spAutoFit/>
            </a:bodyPr>
            <a:lstStyle/>
            <a:p>
              <a:pPr algn="ct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a:t>
              </a: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patterns</a:t>
              </a:r>
            </a:p>
          </p:txBody>
        </p:sp>
        <p:sp>
          <p:nvSpPr>
            <p:cNvPr id="11" name="矩形 10"/>
            <p:cNvSpPr/>
            <p:nvPr/>
          </p:nvSpPr>
          <p:spPr>
            <a:xfrm>
              <a:off x="3491880" y="476672"/>
              <a:ext cx="4360489" cy="400110"/>
            </a:xfrm>
            <a:prstGeom prst="rect">
              <a:avLst/>
            </a:prstGeom>
          </p:spPr>
          <p:txBody>
            <a:bodyPr wrap="none">
              <a:spAutoFit/>
            </a:bodyPr>
            <a:lstStyle/>
            <a:p>
              <a:r>
                <a:rPr lang="en-US" altLang="zh-CN" sz="2000" b="1" dirty="0" smtClean="0">
                  <a:solidFill>
                    <a:srgbClr val="0070C0"/>
                  </a:solidFill>
                  <a:latin typeface="Helvetica" pitchFamily="34" charset="0"/>
                  <a:ea typeface="Cambria Math" pitchFamily="18" charset="0"/>
                  <a:cs typeface="Arial" pitchFamily="34" charset="0"/>
                </a:rPr>
                <a:t>Language points—Useful patterns</a:t>
              </a:r>
              <a:endParaRPr lang="zh-CN" altLang="en-US" sz="2000" b="1" dirty="0">
                <a:solidFill>
                  <a:srgbClr val="0070C0"/>
                </a:solidFill>
              </a:endParaRPr>
            </a:p>
          </p:txBody>
        </p:sp>
      </p:grpSp>
    </p:spTree>
    <p:extLst>
      <p:ext uri="{BB962C8B-B14F-4D97-AF65-F5344CB8AC3E}">
        <p14:creationId xmlns="" xmlns:p14="http://schemas.microsoft.com/office/powerpoint/2010/main"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38" y="9525"/>
            <a:ext cx="8723313" cy="1187450"/>
            <a:chOff x="-7938" y="9525"/>
            <a:chExt cx="8723313" cy="1187450"/>
          </a:xfrm>
        </p:grpSpPr>
        <p:sp>
          <p:nvSpPr>
            <p:cNvPr id="15"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fill in the blank</a:t>
              </a:r>
              <a:endParaRPr lang="zh-CN" altLang="en-US" sz="2400" b="1" dirty="0">
                <a:solidFill>
                  <a:srgbClr val="0070C0"/>
                </a:solidFill>
                <a:latin typeface="Helvetica" pitchFamily="34" charset="0"/>
                <a:ea typeface="Helvetica Neue"/>
                <a:cs typeface="Helvetica Neue"/>
              </a:endParaRPr>
            </a:p>
          </p:txBody>
        </p:sp>
        <p:pic>
          <p:nvPicPr>
            <p:cNvPr id="16"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7" name="TextBox 16"/>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3" name="矩形 2"/>
          <p:cNvSpPr/>
          <p:nvPr/>
        </p:nvSpPr>
        <p:spPr>
          <a:xfrm>
            <a:off x="696595" y="1124744"/>
            <a:ext cx="7920880" cy="1107996"/>
          </a:xfrm>
          <a:prstGeom prst="rect">
            <a:avLst/>
          </a:prstGeom>
        </p:spPr>
        <p:txBody>
          <a:bodyPr wrap="square">
            <a:spAutoFit/>
          </a:bodyPr>
          <a:lstStyle/>
          <a:p>
            <a:r>
              <a:rPr lang="en-US" altLang="zh-CN" sz="2200" b="1" dirty="0">
                <a:latin typeface="Helvetica"/>
                <a:ea typeface="Helvetica Neue"/>
                <a:cs typeface="Helvetica Neue"/>
              </a:rPr>
              <a:t>Listen to a talk about an English learner’s learning experience and fill in the blank in each sentence based on what you hear.</a:t>
            </a:r>
          </a:p>
        </p:txBody>
      </p:sp>
      <p:sp>
        <p:nvSpPr>
          <p:cNvPr id="4" name="矩形 3"/>
          <p:cNvSpPr/>
          <p:nvPr/>
        </p:nvSpPr>
        <p:spPr>
          <a:xfrm>
            <a:off x="857224" y="2071678"/>
            <a:ext cx="7858151" cy="2616101"/>
          </a:xfrm>
          <a:prstGeom prst="rect">
            <a:avLst/>
          </a:prstGeom>
        </p:spPr>
        <p:txBody>
          <a:bodyPr wrap="square">
            <a:spAutoFit/>
          </a:bodyPr>
          <a:lstStyle/>
          <a:p>
            <a:pPr marL="268288" indent="-268288">
              <a:spcBef>
                <a:spcPts val="1200"/>
              </a:spcBef>
              <a:buAutoNum type="arabicPeriod"/>
            </a:pPr>
            <a:r>
              <a:rPr lang="en-US" altLang="zh-CN" sz="2400" dirty="0" smtClean="0"/>
              <a:t>Michal </a:t>
            </a:r>
            <a:r>
              <a:rPr lang="en-US" altLang="zh-CN" sz="2400" dirty="0"/>
              <a:t>started learning English by </a:t>
            </a:r>
            <a:r>
              <a:rPr lang="en-US" altLang="zh-CN" sz="2200" dirty="0" smtClean="0"/>
              <a:t>________________________</a:t>
            </a:r>
            <a:r>
              <a:rPr lang="en-US" altLang="zh-CN" sz="2400" dirty="0" smtClean="0"/>
              <a:t>.</a:t>
            </a:r>
          </a:p>
          <a:p>
            <a:pPr marL="268288" indent="-268288">
              <a:spcBef>
                <a:spcPts val="1200"/>
              </a:spcBef>
            </a:pPr>
            <a:r>
              <a:rPr lang="en-US" altLang="zh-CN" sz="2400" dirty="0" smtClean="0"/>
              <a:t>2. Michal </a:t>
            </a:r>
            <a:r>
              <a:rPr lang="en-US" altLang="zh-CN" sz="2400" dirty="0"/>
              <a:t>feels delighted and proud when </a:t>
            </a:r>
            <a:r>
              <a:rPr lang="en-US" altLang="zh-CN" sz="2400" dirty="0" smtClean="0"/>
              <a:t>he listens </a:t>
            </a:r>
            <a:r>
              <a:rPr lang="en-US" altLang="zh-CN" sz="2400" dirty="0"/>
              <a:t>to the Beatles because </a:t>
            </a:r>
            <a:r>
              <a:rPr lang="en-US" altLang="zh-CN" sz="2400" dirty="0" smtClean="0"/>
              <a:t>he ________________________. </a:t>
            </a:r>
          </a:p>
          <a:p>
            <a:pPr marL="268288" indent="-268288">
              <a:spcBef>
                <a:spcPts val="1200"/>
              </a:spcBef>
            </a:pPr>
            <a:r>
              <a:rPr lang="en-US" altLang="zh-CN" sz="2400" dirty="0" smtClean="0"/>
              <a:t>3. Besides </a:t>
            </a:r>
            <a:r>
              <a:rPr lang="en-US" altLang="zh-CN" sz="2400" dirty="0"/>
              <a:t>listening to English songs, Michal </a:t>
            </a:r>
            <a:r>
              <a:rPr lang="en-US" altLang="zh-CN" sz="2400" dirty="0" smtClean="0"/>
              <a:t>also ___________________________________.</a:t>
            </a:r>
          </a:p>
        </p:txBody>
      </p:sp>
      <p:sp>
        <p:nvSpPr>
          <p:cNvPr id="5" name="矩形 4"/>
          <p:cNvSpPr/>
          <p:nvPr/>
        </p:nvSpPr>
        <p:spPr>
          <a:xfrm>
            <a:off x="1265532" y="2481257"/>
            <a:ext cx="4307445" cy="430887"/>
          </a:xfrm>
          <a:prstGeom prst="rect">
            <a:avLst/>
          </a:prstGeom>
        </p:spPr>
        <p:txBody>
          <a:bodyPr wrap="square">
            <a:spAutoFit/>
          </a:bodyPr>
          <a:lstStyle/>
          <a:p>
            <a:r>
              <a:rPr lang="en-US" altLang="zh-CN" sz="2200" b="1" dirty="0">
                <a:solidFill>
                  <a:srgbClr val="FF0000"/>
                </a:solidFill>
                <a:latin typeface="Helvetica" pitchFamily="34" charset="0"/>
              </a:rPr>
              <a:t>listening </a:t>
            </a:r>
            <a:r>
              <a:rPr lang="en-US" altLang="zh-CN" sz="2200" b="1" dirty="0" smtClean="0">
                <a:solidFill>
                  <a:srgbClr val="FF0000"/>
                </a:solidFill>
                <a:latin typeface="Helvetica" pitchFamily="34" charset="0"/>
              </a:rPr>
              <a:t>to the Beatles </a:t>
            </a:r>
            <a:endParaRPr lang="zh-CN" altLang="en-US" sz="2200" b="1" dirty="0">
              <a:solidFill>
                <a:srgbClr val="FF0000"/>
              </a:solidFill>
              <a:latin typeface="Helvetica" pitchFamily="34" charset="0"/>
            </a:endParaRPr>
          </a:p>
        </p:txBody>
      </p:sp>
      <p:sp>
        <p:nvSpPr>
          <p:cNvPr id="18" name="矩形 17"/>
          <p:cNvSpPr/>
          <p:nvPr/>
        </p:nvSpPr>
        <p:spPr>
          <a:xfrm>
            <a:off x="3643306" y="3214686"/>
            <a:ext cx="4238836" cy="430887"/>
          </a:xfrm>
          <a:prstGeom prst="rect">
            <a:avLst/>
          </a:prstGeom>
        </p:spPr>
        <p:txBody>
          <a:bodyPr wrap="square">
            <a:spAutoFit/>
          </a:bodyPr>
          <a:lstStyle/>
          <a:p>
            <a:r>
              <a:rPr lang="en-US" altLang="zh-CN" sz="2200" b="1" dirty="0">
                <a:solidFill>
                  <a:srgbClr val="FF0000"/>
                </a:solidFill>
                <a:latin typeface="Helvetica" pitchFamily="34" charset="0"/>
              </a:rPr>
              <a:t>can understand a </a:t>
            </a:r>
            <a:r>
              <a:rPr lang="en-US" altLang="zh-CN" sz="2200" b="1" dirty="0" smtClean="0">
                <a:solidFill>
                  <a:srgbClr val="FF0000"/>
                </a:solidFill>
                <a:latin typeface="Helvetica" pitchFamily="34" charset="0"/>
              </a:rPr>
              <a:t>lot better</a:t>
            </a:r>
            <a:endParaRPr lang="zh-CN" altLang="en-US" sz="2200" b="1" dirty="0">
              <a:solidFill>
                <a:srgbClr val="FF0000"/>
              </a:solidFill>
              <a:latin typeface="Helvetica" pitchFamily="34" charset="0"/>
            </a:endParaRPr>
          </a:p>
        </p:txBody>
      </p:sp>
      <p:sp>
        <p:nvSpPr>
          <p:cNvPr id="19" name="矩形 18"/>
          <p:cNvSpPr/>
          <p:nvPr/>
        </p:nvSpPr>
        <p:spPr>
          <a:xfrm>
            <a:off x="1265532" y="4226114"/>
            <a:ext cx="6521178" cy="430887"/>
          </a:xfrm>
          <a:prstGeom prst="rect">
            <a:avLst/>
          </a:prstGeom>
        </p:spPr>
        <p:txBody>
          <a:bodyPr wrap="square">
            <a:spAutoFit/>
          </a:bodyPr>
          <a:lstStyle/>
          <a:p>
            <a:r>
              <a:rPr lang="en-US" altLang="zh-CN" sz="2200" b="1" dirty="0">
                <a:solidFill>
                  <a:srgbClr val="FF0000"/>
                </a:solidFill>
                <a:latin typeface="Helvetica" pitchFamily="34" charset="0"/>
              </a:rPr>
              <a:t>reads science fiction books in English</a:t>
            </a:r>
            <a:endParaRPr lang="zh-CN" altLang="en-US" sz="2200" b="1" dirty="0">
              <a:solidFill>
                <a:srgbClr val="FF0000"/>
              </a:solidFill>
              <a:latin typeface="Helvetica" pitchFamily="34" charset="0"/>
            </a:endParaRPr>
          </a:p>
        </p:txBody>
      </p:sp>
      <p:pic>
        <p:nvPicPr>
          <p:cNvPr id="12" name="Book2 U1 Pre.wav">
            <a:hlinkClick r:id="" action="ppaction://media"/>
          </p:cNvPr>
          <p:cNvPicPr>
            <a:picLocks noRot="1" noChangeAspect="1"/>
          </p:cNvPicPr>
          <p:nvPr>
            <a:audioFile r:link="rId1"/>
          </p:nvPr>
        </p:nvPicPr>
        <p:blipFill>
          <a:blip r:embed="rId5"/>
          <a:stretch>
            <a:fillRect/>
          </a:stretch>
        </p:blipFill>
        <p:spPr>
          <a:xfrm>
            <a:off x="391795" y="2176458"/>
            <a:ext cx="304800" cy="304800"/>
          </a:xfrm>
          <a:prstGeom prst="rect">
            <a:avLst/>
          </a:prstGeom>
        </p:spPr>
      </p:pic>
      <p:sp>
        <p:nvSpPr>
          <p:cNvPr id="13" name="矩形 12"/>
          <p:cNvSpPr/>
          <p:nvPr/>
        </p:nvSpPr>
        <p:spPr>
          <a:xfrm>
            <a:off x="857224" y="4657001"/>
            <a:ext cx="7211839" cy="2092881"/>
          </a:xfrm>
          <a:prstGeom prst="rect">
            <a:avLst/>
          </a:prstGeom>
        </p:spPr>
        <p:txBody>
          <a:bodyPr wrap="square">
            <a:spAutoFit/>
          </a:bodyPr>
          <a:lstStyle/>
          <a:p>
            <a:pPr marL="268288" indent="-268288">
              <a:spcBef>
                <a:spcPts val="1200"/>
              </a:spcBef>
            </a:pPr>
            <a:r>
              <a:rPr lang="en-US" altLang="zh-CN" sz="2400" dirty="0" smtClean="0"/>
              <a:t>4. Michal made a great breakthrough in learning the English language after __________________ ____________________________.</a:t>
            </a:r>
          </a:p>
          <a:p>
            <a:pPr marL="268288" indent="-268288">
              <a:spcBef>
                <a:spcPts val="1200"/>
              </a:spcBef>
            </a:pPr>
            <a:r>
              <a:rPr lang="en-US" altLang="zh-CN" sz="2400" dirty="0" smtClean="0"/>
              <a:t>5. </a:t>
            </a:r>
            <a:r>
              <a:rPr lang="en-US" altLang="zh-CN" sz="2400" dirty="0"/>
              <a:t>According to Michal, English learning brings </a:t>
            </a:r>
            <a:r>
              <a:rPr lang="en-US" altLang="zh-CN" sz="2400" dirty="0" smtClean="0"/>
              <a:t>him _</a:t>
            </a:r>
            <a:r>
              <a:rPr lang="en-US" altLang="zh-CN" sz="2200" dirty="0" smtClean="0"/>
              <a:t>__________________________</a:t>
            </a:r>
            <a:r>
              <a:rPr lang="en-US" altLang="zh-CN" sz="2400" dirty="0" smtClean="0"/>
              <a:t>____.</a:t>
            </a:r>
            <a:endParaRPr lang="en-US" altLang="zh-CN" sz="2400" dirty="0"/>
          </a:p>
        </p:txBody>
      </p:sp>
      <p:sp>
        <p:nvSpPr>
          <p:cNvPr id="14" name="矩形 13"/>
          <p:cNvSpPr/>
          <p:nvPr/>
        </p:nvSpPr>
        <p:spPr>
          <a:xfrm>
            <a:off x="1102351" y="5000636"/>
            <a:ext cx="6779791" cy="830997"/>
          </a:xfrm>
          <a:prstGeom prst="rect">
            <a:avLst/>
          </a:prstGeom>
        </p:spPr>
        <p:txBody>
          <a:bodyPr wrap="square">
            <a:spAutoFit/>
          </a:bodyPr>
          <a:lstStyle/>
          <a:p>
            <a:r>
              <a:rPr lang="en-US" altLang="zh-CN" sz="2400" b="1" dirty="0" smtClean="0">
                <a:solidFill>
                  <a:srgbClr val="FF0000"/>
                </a:solidFill>
                <a:latin typeface="Helvetica" pitchFamily="34" charset="0"/>
              </a:rPr>
              <a:t>                                  successfully finishing </a:t>
            </a:r>
            <a:r>
              <a:rPr lang="en-US" altLang="zh-CN" sz="2200" b="1" dirty="0" smtClean="0">
                <a:solidFill>
                  <a:srgbClr val="FF0000"/>
                </a:solidFill>
                <a:latin typeface="Helvetica" pitchFamily="34" charset="0"/>
              </a:rPr>
              <a:t>reading </a:t>
            </a:r>
            <a:r>
              <a:rPr lang="en-US" altLang="zh-CN" sz="2200" b="1" dirty="0">
                <a:solidFill>
                  <a:srgbClr val="FF0000"/>
                </a:solidFill>
                <a:latin typeface="Helvetica" pitchFamily="34" charset="0"/>
              </a:rPr>
              <a:t>the first English book</a:t>
            </a:r>
            <a:endParaRPr lang="zh-CN" altLang="en-US" sz="2200" b="1" dirty="0">
              <a:solidFill>
                <a:srgbClr val="FF0000"/>
              </a:solidFill>
              <a:latin typeface="Helvetica" pitchFamily="34" charset="0"/>
            </a:endParaRPr>
          </a:p>
        </p:txBody>
      </p:sp>
      <p:sp>
        <p:nvSpPr>
          <p:cNvPr id="20" name="矩形 19"/>
          <p:cNvSpPr/>
          <p:nvPr/>
        </p:nvSpPr>
        <p:spPr>
          <a:xfrm>
            <a:off x="1265532" y="6143644"/>
            <a:ext cx="6030416" cy="430887"/>
          </a:xfrm>
          <a:prstGeom prst="rect">
            <a:avLst/>
          </a:prstGeom>
        </p:spPr>
        <p:txBody>
          <a:bodyPr wrap="square">
            <a:spAutoFit/>
          </a:bodyPr>
          <a:lstStyle/>
          <a:p>
            <a:r>
              <a:rPr lang="en-US" altLang="zh-CN" sz="2200" b="1" dirty="0">
                <a:solidFill>
                  <a:srgbClr val="FF0000"/>
                </a:solidFill>
                <a:latin typeface="Helvetica" pitchFamily="34" charset="0"/>
              </a:rPr>
              <a:t>satisfaction and pleasure</a:t>
            </a:r>
            <a:endParaRPr lang="zh-CN" altLang="en-US" sz="2200" b="1" dirty="0">
              <a:solidFill>
                <a:srgbClr val="FF0000"/>
              </a:solidFill>
              <a:latin typeface="Helvetica" pitchFamily="34" charset="0"/>
            </a:endParaRPr>
          </a:p>
        </p:txBody>
      </p:sp>
    </p:spTree>
    <p:extLst>
      <p:ext uri="{BB962C8B-B14F-4D97-AF65-F5344CB8AC3E}">
        <p14:creationId xmlns:p14="http://schemas.microsoft.com/office/powerpoint/2010/main" xmlns=""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81293" fill="hold"/>
                                        <p:tgtEl>
                                          <p:spTgt spid="12"/>
                                        </p:tgtEl>
                                      </p:cBhvr>
                                    </p:cmd>
                                  </p:childTnLst>
                                </p:cTn>
                              </p:par>
                            </p:childTnLst>
                          </p:cTn>
                        </p:par>
                      </p:childTnLst>
                    </p:cTn>
                  </p:par>
                </p:childTnLst>
              </p:cTn>
              <p:nextCondLst>
                <p:cond evt="onClick" delay="0">
                  <p:tgtEl>
                    <p:spTgt spid="12"/>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grpSp>
        <p:nvGrpSpPr>
          <p:cNvPr id="18" name="组合 17"/>
          <p:cNvGrpSpPr/>
          <p:nvPr/>
        </p:nvGrpSpPr>
        <p:grpSpPr>
          <a:xfrm>
            <a:off x="14266" y="0"/>
            <a:ext cx="9144000" cy="708025"/>
            <a:chOff x="14266" y="0"/>
            <a:chExt cx="9144000" cy="708025"/>
          </a:xfrm>
        </p:grpSpPr>
        <p:sp>
          <p:nvSpPr>
            <p:cNvPr id="19"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20" name="TextBox 19"/>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21"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pic>
        <p:nvPicPr>
          <p:cNvPr id="5122" name="Picture 2" descr="D:\找图\新视野读写2\徐晨买图\徐晨买图\U1\121330338.jpg"/>
          <p:cNvPicPr>
            <a:picLocks noChangeAspect="1" noChangeArrowheads="1"/>
          </p:cNvPicPr>
          <p:nvPr/>
        </p:nvPicPr>
        <p:blipFill>
          <a:blip r:embed="rId2" cstate="print"/>
          <a:srcRect r="10962"/>
          <a:stretch>
            <a:fillRect/>
          </a:stretch>
        </p:blipFill>
        <p:spPr bwMode="auto">
          <a:xfrm>
            <a:off x="293093" y="1596741"/>
            <a:ext cx="2766739"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Picture 3" descr="D:\找图\新视野读写2\徐晨买图\徐晨买图\U1\新视野大学英语（第三版）读写教程2 13chc0797rf.jpg"/>
          <p:cNvPicPr>
            <a:picLocks noChangeAspect="1" noChangeArrowheads="1"/>
          </p:cNvPicPr>
          <p:nvPr/>
        </p:nvPicPr>
        <p:blipFill>
          <a:blip r:embed="rId3" cstate="print"/>
          <a:srcRect t="12389" r="21852"/>
          <a:stretch>
            <a:fillRect/>
          </a:stretch>
        </p:blipFill>
        <p:spPr bwMode="auto">
          <a:xfrm>
            <a:off x="6286512" y="1564270"/>
            <a:ext cx="2606834" cy="1948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D:\找图\新视野读写2\徐晨买图\徐晨买图\新视野大学英语（第三版）读写教程2 8070655908_S.jpg"/>
          <p:cNvPicPr>
            <a:picLocks noChangeAspect="1" noChangeArrowheads="1"/>
          </p:cNvPicPr>
          <p:nvPr/>
        </p:nvPicPr>
        <p:blipFill>
          <a:blip r:embed="rId4" cstate="print"/>
          <a:srcRect b="7586"/>
          <a:stretch>
            <a:fillRect/>
          </a:stretch>
        </p:blipFill>
        <p:spPr bwMode="auto">
          <a:xfrm>
            <a:off x="3143240" y="1564270"/>
            <a:ext cx="2988836" cy="1948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471357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42168" y="1235211"/>
            <a:ext cx="7634288" cy="3120601"/>
            <a:chOff x="1042168" y="1235211"/>
            <a:chExt cx="7634288" cy="3120601"/>
          </a:xfrm>
        </p:grpSpPr>
        <p:sp>
          <p:nvSpPr>
            <p:cNvPr id="150533" name="TextBox 8"/>
            <p:cNvSpPr txBox="1">
              <a:spLocks noChangeArrowheads="1"/>
            </p:cNvSpPr>
            <p:nvPr/>
          </p:nvSpPr>
          <p:spPr bwMode="auto">
            <a:xfrm>
              <a:off x="1042168" y="2143116"/>
              <a:ext cx="7634288" cy="457200"/>
            </a:xfrm>
            <a:prstGeom prst="rect">
              <a:avLst/>
            </a:prstGeom>
            <a:noFill/>
            <a:ln w="9525">
              <a:noFill/>
              <a:miter lim="800000"/>
              <a:headEnd/>
              <a:tailEnd/>
            </a:ln>
          </p:spPr>
          <p:txBody>
            <a:bodyPr>
              <a:spAutoFit/>
            </a:bodyPr>
            <a:lstStyle/>
            <a:p>
              <a:pPr eaLnBrk="0" hangingPunct="0"/>
              <a:r>
                <a:rPr lang="en-US" altLang="zh-CN" sz="2400" dirty="0" smtClean="0">
                  <a:latin typeface="Helvetica"/>
                  <a:ea typeface="楷体_GB2312" pitchFamily="49" charset="-122"/>
                </a:rPr>
                <a:t>1. How does </a:t>
              </a:r>
              <a:r>
                <a:rPr lang="en-US" altLang="zh-CN" sz="2400" dirty="0" err="1" smtClean="0">
                  <a:latin typeface="Helvetica"/>
                  <a:ea typeface="楷体_GB2312" pitchFamily="49" charset="-122"/>
                </a:rPr>
                <a:t>Michal</a:t>
              </a:r>
              <a:r>
                <a:rPr lang="en-US" altLang="zh-CN" sz="2400" dirty="0" smtClean="0">
                  <a:latin typeface="Helvetica"/>
                  <a:ea typeface="楷体_GB2312" pitchFamily="49" charset="-122"/>
                </a:rPr>
                <a:t> learn English? </a:t>
              </a:r>
            </a:p>
          </p:txBody>
        </p:sp>
        <p:sp>
          <p:nvSpPr>
            <p:cNvPr id="150534" name="TextBox 8"/>
            <p:cNvSpPr txBox="1">
              <a:spLocks noChangeArrowheads="1"/>
            </p:cNvSpPr>
            <p:nvPr/>
          </p:nvSpPr>
          <p:spPr bwMode="auto">
            <a:xfrm>
              <a:off x="1043608" y="3894147"/>
              <a:ext cx="7358114" cy="461665"/>
            </a:xfrm>
            <a:prstGeom prst="rect">
              <a:avLst/>
            </a:prstGeom>
            <a:noFill/>
            <a:ln w="9525">
              <a:noFill/>
              <a:miter lim="800000"/>
              <a:headEnd/>
              <a:tailEnd/>
            </a:ln>
          </p:spPr>
          <p:txBody>
            <a:bodyPr wrap="square">
              <a:spAutoFit/>
            </a:bodyPr>
            <a:lstStyle/>
            <a:p>
              <a:pPr marL="360363" indent="-360363"/>
              <a:endParaRPr lang="en-US" altLang="zh-CN" sz="2400" dirty="0">
                <a:latin typeface="Helvetica"/>
                <a:ea typeface="楷体_GB2312" pitchFamily="49" charset="-122"/>
              </a:endParaRPr>
            </a:p>
          </p:txBody>
        </p:sp>
        <p:sp>
          <p:nvSpPr>
            <p:cNvPr id="11" name="矩形 10"/>
            <p:cNvSpPr/>
            <p:nvPr/>
          </p:nvSpPr>
          <p:spPr>
            <a:xfrm>
              <a:off x="1043608" y="1235211"/>
              <a:ext cx="7145490" cy="830997"/>
            </a:xfrm>
            <a:prstGeom prst="rect">
              <a:avLst/>
            </a:prstGeom>
          </p:spPr>
          <p:txBody>
            <a:bodyPr wrap="square">
              <a:spAutoFit/>
            </a:bodyPr>
            <a:lstStyle/>
            <a:p>
              <a:pPr algn="just">
                <a:defRPr/>
              </a:pPr>
              <a:r>
                <a:rPr lang="en-US" altLang="zh-CN" sz="2400" b="1" dirty="0" smtClean="0">
                  <a:latin typeface="Helvetica"/>
                  <a:ea typeface="Helvetica Neue"/>
                  <a:cs typeface="Helvetica Neue"/>
                </a:rPr>
                <a:t>Listen to the talk again and discuss the questions.</a:t>
              </a:r>
            </a:p>
          </p:txBody>
        </p:sp>
      </p:grpSp>
      <p:sp>
        <p:nvSpPr>
          <p:cNvPr id="9" name="TextBox 8"/>
          <p:cNvSpPr txBox="1">
            <a:spLocks noChangeArrowheads="1"/>
          </p:cNvSpPr>
          <p:nvPr/>
        </p:nvSpPr>
        <p:spPr bwMode="auto">
          <a:xfrm>
            <a:off x="1042168" y="3539917"/>
            <a:ext cx="7358114" cy="830997"/>
          </a:xfrm>
          <a:prstGeom prst="rect">
            <a:avLst/>
          </a:prstGeom>
          <a:noFill/>
          <a:ln w="9525">
            <a:noFill/>
            <a:miter lim="800000"/>
            <a:headEnd/>
            <a:tailEnd/>
          </a:ln>
        </p:spPr>
        <p:txBody>
          <a:bodyPr wrap="square">
            <a:spAutoFit/>
          </a:bodyPr>
          <a:lstStyle/>
          <a:p>
            <a:pPr marL="360363" indent="-360363"/>
            <a:r>
              <a:rPr lang="en-US" altLang="zh-CN" sz="2400" dirty="0" smtClean="0">
                <a:latin typeface="Helvetica"/>
                <a:ea typeface="楷体_GB2312" pitchFamily="49" charset="-122"/>
              </a:rPr>
              <a:t>2</a:t>
            </a:r>
            <a:r>
              <a:rPr lang="en-US" altLang="zh-CN" sz="2400" dirty="0">
                <a:latin typeface="Helvetica"/>
                <a:ea typeface="楷体_GB2312" pitchFamily="49" charset="-122"/>
              </a:rPr>
              <a:t>. In your opinion, what is the most effective way </a:t>
            </a:r>
            <a:r>
              <a:rPr lang="en-US" altLang="zh-CN" sz="2400" dirty="0" smtClean="0">
                <a:latin typeface="Helvetica"/>
                <a:ea typeface="楷体_GB2312" pitchFamily="49" charset="-122"/>
              </a:rPr>
              <a:t> to learn </a:t>
            </a:r>
            <a:r>
              <a:rPr lang="en-US" altLang="zh-CN" sz="2400" dirty="0">
                <a:latin typeface="Helvetica"/>
                <a:ea typeface="楷体_GB2312" pitchFamily="49" charset="-122"/>
              </a:rPr>
              <a:t>English?</a:t>
            </a:r>
          </a:p>
        </p:txBody>
      </p:sp>
      <p:grpSp>
        <p:nvGrpSpPr>
          <p:cNvPr id="2" name="组合 1"/>
          <p:cNvGrpSpPr/>
          <p:nvPr/>
        </p:nvGrpSpPr>
        <p:grpSpPr>
          <a:xfrm>
            <a:off x="-7938" y="9525"/>
            <a:ext cx="8723313" cy="1187450"/>
            <a:chOff x="-7938" y="9525"/>
            <a:chExt cx="8723313" cy="1187450"/>
          </a:xfrm>
        </p:grpSpPr>
        <p:sp>
          <p:nvSpPr>
            <p:cNvPr id="15"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6"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7" name="TextBox 16"/>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Book2 U1 Pre.wav">
            <a:hlinkClick r:id="" action="ppaction://media"/>
          </p:cNvPr>
          <p:cNvPicPr>
            <a:picLocks noRot="1" noChangeAspect="1"/>
          </p:cNvPicPr>
          <p:nvPr>
            <a:audioFile r:link="rId1"/>
          </p:nvPr>
        </p:nvPicPr>
        <p:blipFill>
          <a:blip r:embed="rId5"/>
          <a:stretch>
            <a:fillRect/>
          </a:stretch>
        </p:blipFill>
        <p:spPr>
          <a:xfrm>
            <a:off x="738808" y="2143116"/>
            <a:ext cx="304800" cy="304800"/>
          </a:xfrm>
          <a:prstGeom prst="rect">
            <a:avLst/>
          </a:prstGeom>
        </p:spPr>
      </p:pic>
      <p:pic>
        <p:nvPicPr>
          <p:cNvPr id="13" name="Picture 7">
            <a:hlinkClick r:id="rId6" action="ppaction://hlinksldjump"/>
          </p:cNvPr>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5675584" y="2714620"/>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a:hlinkClick r:id="rId9" action="ppaction://hlinksldjump"/>
          </p:cNvPr>
          <p:cNvSpPr txBox="1"/>
          <p:nvPr/>
        </p:nvSpPr>
        <p:spPr>
          <a:xfrm>
            <a:off x="5779036" y="286958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pic>
        <p:nvPicPr>
          <p:cNvPr id="18" name="Picture 7">
            <a:hlinkClick r:id="rId10" action="ppaction://hlinksldjump"/>
          </p:cNvPr>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5610007" y="3997294"/>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9" action="ppaction://hlinksldjump"/>
          </p:cNvPr>
          <p:cNvSpPr txBox="1"/>
          <p:nvPr/>
        </p:nvSpPr>
        <p:spPr>
          <a:xfrm>
            <a:off x="5713459" y="4152258"/>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93" fill="hold"/>
                                        <p:tgtEl>
                                          <p:spTgt spid="12"/>
                                        </p:tgtEl>
                                      </p:cBhvr>
                                    </p:cmd>
                                  </p:childTnLst>
                                </p:cTn>
                              </p:par>
                            </p:childTnLst>
                          </p:cTn>
                        </p:par>
                      </p:childTnLst>
                    </p:cTn>
                  </p:par>
                </p:childTnLst>
              </p:cTn>
              <p:nextCondLst>
                <p:cond evt="onClick" delay="0">
                  <p:tgtEl>
                    <p:spTgt spid="12"/>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jpg"/>
          <p:cNvPicPr>
            <a:picLocks noChangeAspect="1" noChangeArrowheads="1"/>
          </p:cNvPicPr>
          <p:nvPr/>
        </p:nvPicPr>
        <p:blipFill>
          <a:blip r:embed="rId3" cstate="print"/>
          <a:srcRect/>
          <a:stretch>
            <a:fillRect/>
          </a:stretch>
        </p:blipFill>
        <p:spPr bwMode="auto">
          <a:xfrm>
            <a:off x="785786" y="2500305"/>
            <a:ext cx="7407275" cy="2503213"/>
          </a:xfrm>
          <a:prstGeom prst="rect">
            <a:avLst/>
          </a:prstGeom>
          <a:noFill/>
        </p:spPr>
      </p:pic>
      <p:sp>
        <p:nvSpPr>
          <p:cNvPr id="152579" name="TextBox 8"/>
          <p:cNvSpPr txBox="1">
            <a:spLocks noChangeArrowheads="1"/>
          </p:cNvSpPr>
          <p:nvPr/>
        </p:nvSpPr>
        <p:spPr bwMode="auto">
          <a:xfrm>
            <a:off x="1071538" y="1471602"/>
            <a:ext cx="7634288" cy="457200"/>
          </a:xfrm>
          <a:prstGeom prst="rect">
            <a:avLst/>
          </a:prstGeom>
          <a:noFill/>
          <a:ln w="9525">
            <a:noFill/>
            <a:miter lim="800000"/>
            <a:headEnd/>
            <a:tailEnd/>
          </a:ln>
        </p:spPr>
        <p:txBody>
          <a:bodyPr>
            <a:spAutoFit/>
          </a:bodyPr>
          <a:lstStyle/>
          <a:p>
            <a:pPr eaLnBrk="0" hangingPunct="0"/>
            <a:r>
              <a:rPr lang="en-US" altLang="zh-CN" sz="2400" dirty="0" smtClean="0">
                <a:latin typeface="Helvetica"/>
                <a:ea typeface="楷体_GB2312" pitchFamily="49" charset="-122"/>
              </a:rPr>
              <a:t>1. </a:t>
            </a:r>
            <a:r>
              <a:rPr lang="en-US" altLang="zh-CN" sz="2400" dirty="0" smtClean="0">
                <a:latin typeface="Helvetica"/>
                <a:ea typeface="楷体_GB2312" pitchFamily="49" charset="-122"/>
                <a:cs typeface="Arial" charset="0"/>
              </a:rPr>
              <a:t>How does </a:t>
            </a:r>
            <a:r>
              <a:rPr lang="en-US" altLang="zh-CN" sz="2400" dirty="0" err="1" smtClean="0">
                <a:latin typeface="Helvetica"/>
                <a:ea typeface="楷体_GB2312" pitchFamily="49" charset="-122"/>
                <a:cs typeface="Arial" charset="0"/>
              </a:rPr>
              <a:t>Michal</a:t>
            </a:r>
            <a:r>
              <a:rPr lang="en-US" altLang="zh-CN" sz="2400" dirty="0" smtClean="0">
                <a:latin typeface="Helvetica"/>
                <a:ea typeface="楷体_GB2312" pitchFamily="49" charset="-122"/>
                <a:cs typeface="Arial" charset="0"/>
              </a:rPr>
              <a:t> learn English?</a:t>
            </a:r>
            <a:endParaRPr lang="en-US" altLang="zh-CN" sz="2400" dirty="0">
              <a:latin typeface="Helvetica"/>
              <a:ea typeface="楷体_GB2312" pitchFamily="49" charset="-122"/>
              <a:cs typeface="Arial" charset="0"/>
            </a:endParaRPr>
          </a:p>
        </p:txBody>
      </p:sp>
      <p:sp>
        <p:nvSpPr>
          <p:cNvPr id="10" name="TextBox 12"/>
          <p:cNvSpPr txBox="1">
            <a:spLocks noChangeArrowheads="1"/>
          </p:cNvSpPr>
          <p:nvPr/>
        </p:nvSpPr>
        <p:spPr bwMode="auto">
          <a:xfrm>
            <a:off x="1785918" y="3286125"/>
            <a:ext cx="5886450" cy="1717393"/>
          </a:xfrm>
          <a:prstGeom prst="rect">
            <a:avLst/>
          </a:prstGeom>
          <a:noFill/>
          <a:ln w="9525">
            <a:noFill/>
            <a:miter lim="800000"/>
            <a:headEnd/>
            <a:tailEnd/>
          </a:ln>
        </p:spPr>
        <p:txBody>
          <a:bodyPr wrap="square">
            <a:spAutoFit/>
          </a:bodyPr>
          <a:lstStyle/>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By listening to English songs;</a:t>
            </a:r>
          </a:p>
          <a:p>
            <a:pPr marL="342900" indent="-342900">
              <a:lnSpc>
                <a:spcPct val="110000"/>
              </a:lnSpc>
              <a:buFont typeface="Arial" pitchFamily="34" charset="0"/>
              <a:buChar char="•"/>
            </a:pPr>
            <a:r>
              <a:rPr lang="en-US" altLang="zh-CN" sz="2400" dirty="0" smtClean="0">
                <a:latin typeface="Helvetica"/>
                <a:ea typeface="楷体_GB2312" pitchFamily="49" charset="-122"/>
                <a:cs typeface="Arial" charset="0"/>
              </a:rPr>
              <a:t>By reading science fiction books in English.</a:t>
            </a:r>
          </a:p>
          <a:p>
            <a:pPr marL="342900" indent="-342900">
              <a:lnSpc>
                <a:spcPct val="110000"/>
              </a:lnSpc>
            </a:pPr>
            <a:r>
              <a:rPr lang="en-US" altLang="zh-CN" sz="2400" dirty="0" smtClean="0">
                <a:latin typeface="Helvetica"/>
                <a:ea typeface="楷体_GB2312" pitchFamily="49" charset="-122"/>
                <a:cs typeface="Arial" charset="0"/>
              </a:rPr>
              <a:t> </a:t>
            </a:r>
            <a:endParaRPr lang="zh-CN" altLang="en-US" sz="2400" dirty="0">
              <a:latin typeface="Helvetica"/>
              <a:ea typeface="楷体_GB2312" pitchFamily="49" charset="-122"/>
              <a:cs typeface="Arial" charset="0"/>
            </a:endParaRPr>
          </a:p>
        </p:txBody>
      </p:sp>
      <p:pic>
        <p:nvPicPr>
          <p:cNvPr id="7"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8" name="组合 7"/>
          <p:cNvGrpSpPr/>
          <p:nvPr/>
        </p:nvGrpSpPr>
        <p:grpSpPr>
          <a:xfrm>
            <a:off x="-7938" y="9525"/>
            <a:ext cx="8723313" cy="1187450"/>
            <a:chOff x="-7938" y="9525"/>
            <a:chExt cx="8723313" cy="1187450"/>
          </a:xfrm>
        </p:grpSpPr>
        <p:sp>
          <p:nvSpPr>
            <p:cNvPr id="12"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3"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14" name="TextBox 13"/>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1.jpg"/>
          <p:cNvPicPr>
            <a:picLocks noChangeAspect="1" noChangeArrowheads="1"/>
          </p:cNvPicPr>
          <p:nvPr/>
        </p:nvPicPr>
        <p:blipFill>
          <a:blip r:embed="rId3" cstate="print"/>
          <a:srcRect/>
          <a:stretch>
            <a:fillRect/>
          </a:stretch>
        </p:blipFill>
        <p:spPr bwMode="auto">
          <a:xfrm>
            <a:off x="785786" y="2214554"/>
            <a:ext cx="7407275" cy="3627437"/>
          </a:xfrm>
          <a:prstGeom prst="rect">
            <a:avLst/>
          </a:prstGeom>
          <a:noFill/>
        </p:spPr>
      </p:pic>
      <p:sp>
        <p:nvSpPr>
          <p:cNvPr id="154625" name="TextBox 8"/>
          <p:cNvSpPr txBox="1">
            <a:spLocks noChangeArrowheads="1"/>
          </p:cNvSpPr>
          <p:nvPr/>
        </p:nvSpPr>
        <p:spPr bwMode="auto">
          <a:xfrm>
            <a:off x="1078079" y="1480394"/>
            <a:ext cx="7780201" cy="830997"/>
          </a:xfrm>
          <a:prstGeom prst="rect">
            <a:avLst/>
          </a:prstGeom>
          <a:noFill/>
          <a:ln w="9525">
            <a:noFill/>
            <a:miter lim="800000"/>
            <a:headEnd/>
            <a:tailEnd/>
          </a:ln>
        </p:spPr>
        <p:txBody>
          <a:bodyPr wrap="square">
            <a:spAutoFit/>
          </a:bodyPr>
          <a:lstStyle/>
          <a:p>
            <a:pPr marL="360363" indent="-360363" eaLnBrk="0" hangingPunct="0"/>
            <a:r>
              <a:rPr lang="en-US" altLang="zh-CN" sz="2400" dirty="0" smtClean="0">
                <a:latin typeface="Helvetica"/>
                <a:ea typeface="楷体_GB2312" pitchFamily="49" charset="-122"/>
                <a:cs typeface="Arial" charset="0"/>
              </a:rPr>
              <a:t>2. In your opinion, what is the most effective way to learn English?</a:t>
            </a:r>
          </a:p>
        </p:txBody>
      </p:sp>
      <p:sp>
        <p:nvSpPr>
          <p:cNvPr id="10" name="TextBox 12"/>
          <p:cNvSpPr txBox="1">
            <a:spLocks noChangeArrowheads="1"/>
          </p:cNvSpPr>
          <p:nvPr/>
        </p:nvSpPr>
        <p:spPr bwMode="auto">
          <a:xfrm>
            <a:off x="1699989" y="3214686"/>
            <a:ext cx="6040363" cy="1717393"/>
          </a:xfrm>
          <a:prstGeom prst="rect">
            <a:avLst/>
          </a:prstGeom>
          <a:noFill/>
          <a:ln w="9525">
            <a:noFill/>
            <a:miter lim="800000"/>
            <a:headEnd/>
            <a:tailEnd/>
          </a:ln>
        </p:spPr>
        <p:txBody>
          <a:bodyPr wrap="square">
            <a:spAutoFit/>
          </a:bodyPr>
          <a:lstStyle/>
          <a:p>
            <a:pPr marL="342900" indent="-342900">
              <a:lnSpc>
                <a:spcPct val="110000"/>
              </a:lnSpc>
              <a:buFont typeface="Arial" pitchFamily="34" charset="0"/>
              <a:buChar char="•"/>
            </a:pPr>
            <a:r>
              <a:rPr lang="en-US" altLang="zh-CN" sz="2400" dirty="0" smtClean="0">
                <a:latin typeface="Helvetica"/>
                <a:ea typeface="楷体_GB2312" pitchFamily="49" charset="-122"/>
              </a:rPr>
              <a:t>Listen to English songs; </a:t>
            </a:r>
          </a:p>
          <a:p>
            <a:pPr marL="342900" indent="-342900">
              <a:lnSpc>
                <a:spcPct val="110000"/>
              </a:lnSpc>
              <a:buFont typeface="Arial" pitchFamily="34" charset="0"/>
              <a:buChar char="•"/>
            </a:pPr>
            <a:r>
              <a:rPr lang="en-US" altLang="zh-CN" sz="2400" dirty="0" smtClean="0">
                <a:latin typeface="Helvetica"/>
                <a:ea typeface="楷体_GB2312" pitchFamily="49" charset="-122"/>
              </a:rPr>
              <a:t>Watch English movies;</a:t>
            </a:r>
          </a:p>
          <a:p>
            <a:pPr marL="342900" indent="-342900">
              <a:lnSpc>
                <a:spcPct val="110000"/>
              </a:lnSpc>
              <a:buFont typeface="Arial" pitchFamily="34" charset="0"/>
              <a:buChar char="•"/>
            </a:pPr>
            <a:r>
              <a:rPr lang="en-US" altLang="zh-CN" sz="2400" dirty="0" smtClean="0">
                <a:latin typeface="Helvetica"/>
                <a:ea typeface="楷体_GB2312" pitchFamily="49" charset="-122"/>
              </a:rPr>
              <a:t>Read extensively; </a:t>
            </a:r>
          </a:p>
          <a:p>
            <a:pPr marL="342900" indent="-342900">
              <a:lnSpc>
                <a:spcPct val="110000"/>
              </a:lnSpc>
              <a:buFont typeface="Arial" pitchFamily="34" charset="0"/>
              <a:buChar char="•"/>
            </a:pPr>
            <a:r>
              <a:rPr lang="en-US" altLang="zh-CN" sz="2400" dirty="0" smtClean="0">
                <a:latin typeface="Helvetica"/>
                <a:ea typeface="楷体_GB2312" pitchFamily="49" charset="-122"/>
              </a:rPr>
              <a:t>Make friends with native speakers.</a:t>
            </a:r>
            <a:endParaRPr lang="en-US" altLang="zh-CN" sz="2400" dirty="0">
              <a:latin typeface="Helvetica"/>
              <a:ea typeface="楷体_GB2312" pitchFamily="49" charset="-122"/>
            </a:endParaRPr>
          </a:p>
        </p:txBody>
      </p:sp>
      <p:pic>
        <p:nvPicPr>
          <p:cNvPr id="7"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8" name="组合 7"/>
          <p:cNvGrpSpPr/>
          <p:nvPr/>
        </p:nvGrpSpPr>
        <p:grpSpPr>
          <a:xfrm>
            <a:off x="-7938" y="9525"/>
            <a:ext cx="8723313" cy="1187450"/>
            <a:chOff x="-7938" y="9525"/>
            <a:chExt cx="8723313" cy="1187450"/>
          </a:xfrm>
        </p:grpSpPr>
        <p:sp>
          <p:nvSpPr>
            <p:cNvPr id="13" name="矩形 12"/>
            <p:cNvSpPr>
              <a:spLocks noChangeArrowheads="1"/>
            </p:cNvSpPr>
            <p:nvPr/>
          </p:nvSpPr>
          <p:spPr bwMode="auto">
            <a:xfrm>
              <a:off x="4640263"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15" name="TextBox 1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886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946362" y="2930213"/>
            <a:ext cx="6305040" cy="3046988"/>
          </a:xfrm>
          <a:prstGeom prst="rect">
            <a:avLst/>
          </a:prstGeom>
          <a:noFill/>
          <a:effectLst>
            <a:glow rad="139700">
              <a:schemeClr val="accent3">
                <a:satMod val="175000"/>
                <a:alpha val="40000"/>
              </a:schemeClr>
            </a:glow>
          </a:effectLst>
        </p:spPr>
        <p:txBody>
          <a:bodyPr wrap="square">
            <a:spAutoFit/>
          </a:bodyPr>
          <a:lstStyle/>
          <a:p>
            <a:pPr algn="just">
              <a:spcBef>
                <a:spcPct val="50000"/>
              </a:spcBef>
              <a:defRPr/>
            </a:pPr>
            <a:r>
              <a:rPr kumimoji="1" lang="en-US" altLang="zh-CN" sz="2400" dirty="0" smtClean="0">
                <a:effectLst>
                  <a:glow rad="101600">
                    <a:srgbClr val="000000">
                      <a:alpha val="60000"/>
                    </a:srgbClr>
                  </a:glow>
                </a:effectLst>
              </a:rPr>
              <a:t>      </a:t>
            </a:r>
            <a:r>
              <a:rPr lang="en-US" altLang="zh-CN" sz="2400" dirty="0" smtClean="0">
                <a:latin typeface="Helvetica"/>
                <a:ea typeface="楷体_GB2312" pitchFamily="49" charset="-122"/>
              </a:rPr>
              <a:t>What is the best way to learn a new language? A small study of foreign language learning in adults compared two methods. One is known as the __________ or classroom method. This is the kind of ____________ classroom teaching where students are taught a lot of information about _______________.</a:t>
            </a:r>
          </a:p>
        </p:txBody>
      </p:sp>
      <p:sp>
        <p:nvSpPr>
          <p:cNvPr id="160778" name="TextBox 4"/>
          <p:cNvSpPr txBox="1">
            <a:spLocks noChangeArrowheads="1"/>
          </p:cNvSpPr>
          <p:nvPr/>
        </p:nvSpPr>
        <p:spPr bwMode="auto">
          <a:xfrm>
            <a:off x="1331640" y="2492896"/>
            <a:ext cx="5919762" cy="369332"/>
          </a:xfrm>
          <a:prstGeom prst="rect">
            <a:avLst/>
          </a:prstGeom>
          <a:noFill/>
          <a:ln w="9525">
            <a:noFill/>
            <a:miter lim="800000"/>
            <a:headEnd/>
            <a:tailEnd/>
          </a:ln>
        </p:spPr>
        <p:txBody>
          <a:bodyPr wrap="square">
            <a:spAutoFit/>
          </a:bodyPr>
          <a:lstStyle/>
          <a:p>
            <a:pPr>
              <a:defRPr/>
            </a:pPr>
            <a:r>
              <a:rPr lang="en-US" altLang="zh-CN" sz="1800" b="1" i="1" dirty="0" smtClean="0">
                <a:solidFill>
                  <a:srgbClr val="0070C0"/>
                </a:solidFill>
                <a:latin typeface="Helvetica"/>
                <a:ea typeface="Helvetica Neue"/>
                <a:cs typeface="Helvetica Neue"/>
              </a:rPr>
              <a:t>This is the VOA Special English Education Report.</a:t>
            </a:r>
            <a:endParaRPr lang="zh-CN" altLang="en-US" sz="1800" b="1" i="1" dirty="0" smtClean="0">
              <a:solidFill>
                <a:srgbClr val="0070C0"/>
              </a:solidFill>
              <a:latin typeface="Helvetica"/>
              <a:ea typeface="Helvetica Neue"/>
              <a:cs typeface="Helvetica Neue"/>
            </a:endParaRPr>
          </a:p>
        </p:txBody>
      </p:sp>
      <p:sp>
        <p:nvSpPr>
          <p:cNvPr id="8" name="矩形 7"/>
          <p:cNvSpPr/>
          <p:nvPr/>
        </p:nvSpPr>
        <p:spPr>
          <a:xfrm>
            <a:off x="118762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language learning and fill in the missing information.</a:t>
            </a:r>
            <a:endParaRPr lang="en-US" altLang="zh-CN" sz="2400" b="1" dirty="0">
              <a:latin typeface="Helvetica"/>
              <a:ea typeface="Helvetica Neue"/>
              <a:cs typeface="Helvetica Neue"/>
            </a:endParaRPr>
          </a:p>
        </p:txBody>
      </p:sp>
      <p:sp>
        <p:nvSpPr>
          <p:cNvPr id="9" name="Text Box 41"/>
          <p:cNvSpPr txBox="1">
            <a:spLocks noChangeArrowheads="1"/>
          </p:cNvSpPr>
          <p:nvPr/>
        </p:nvSpPr>
        <p:spPr bwMode="auto">
          <a:xfrm>
            <a:off x="5089717" y="4071942"/>
            <a:ext cx="135934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explicit </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057816"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3" name="Text Box 41"/>
          <p:cNvSpPr txBox="1">
            <a:spLocks noChangeArrowheads="1"/>
          </p:cNvSpPr>
          <p:nvPr/>
        </p:nvSpPr>
        <p:spPr bwMode="auto">
          <a:xfrm>
            <a:off x="1089238" y="4786322"/>
            <a:ext cx="1768250"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traditional </a:t>
            </a:r>
            <a:endParaRPr lang="en-US" altLang="zh-CN" sz="2400" b="1" dirty="0">
              <a:solidFill>
                <a:srgbClr val="0070C0"/>
              </a:solidFill>
              <a:latin typeface="Helvetica"/>
              <a:ea typeface="Helvetica Neue"/>
              <a:cs typeface="Helvetica Neue"/>
            </a:endParaRPr>
          </a:p>
        </p:txBody>
      </p:sp>
      <p:sp>
        <p:nvSpPr>
          <p:cNvPr id="15" name="Text Box 41"/>
          <p:cNvSpPr txBox="1">
            <a:spLocks noChangeArrowheads="1"/>
          </p:cNvSpPr>
          <p:nvPr/>
        </p:nvSpPr>
        <p:spPr bwMode="auto">
          <a:xfrm>
            <a:off x="1174377" y="5517232"/>
            <a:ext cx="228601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grammar rules </a:t>
            </a:r>
            <a:endParaRPr lang="en-US" altLang="zh-CN" sz="2400" b="1" dirty="0">
              <a:solidFill>
                <a:srgbClr val="0070C0"/>
              </a:solidFill>
              <a:latin typeface="Helvetica"/>
              <a:ea typeface="Helvetica Neue"/>
              <a:cs typeface="Helvetica Neue"/>
            </a:endParaRPr>
          </a:p>
        </p:txBody>
      </p:sp>
      <p:pic>
        <p:nvPicPr>
          <p:cNvPr id="19" name="learn a language 1.mp3">
            <a:hlinkClick r:id="" action="ppaction://media"/>
          </p:cNvPr>
          <p:cNvPicPr>
            <a:picLocks noRot="1" noChangeAspect="1"/>
          </p:cNvPicPr>
          <p:nvPr>
            <a:audioFile r:link="rId1"/>
          </p:nvPr>
        </p:nvPicPr>
        <p:blipFill>
          <a:blip r:embed="rId5" cstate="print"/>
          <a:stretch>
            <a:fillRect/>
          </a:stretch>
        </p:blipFill>
        <p:spPr>
          <a:xfrm>
            <a:off x="794732" y="2531736"/>
            <a:ext cx="398477" cy="398477"/>
          </a:xfrm>
          <a:prstGeom prst="rect">
            <a:avLst/>
          </a:prstGeom>
        </p:spPr>
      </p:pic>
      <p:grpSp>
        <p:nvGrpSpPr>
          <p:cNvPr id="22" name="组合 21"/>
          <p:cNvGrpSpPr/>
          <p:nvPr/>
        </p:nvGrpSpPr>
        <p:grpSpPr>
          <a:xfrm>
            <a:off x="-7938" y="9525"/>
            <a:ext cx="8723313" cy="1187450"/>
            <a:chOff x="-7938" y="9525"/>
            <a:chExt cx="8723313" cy="1187450"/>
          </a:xfrm>
        </p:grpSpPr>
        <p:sp>
          <p:nvSpPr>
            <p:cNvPr id="23"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4"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25" name="TextBox 2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9749" fill="hold"/>
                                        <p:tgtEl>
                                          <p:spTgt spid="19"/>
                                        </p:tgtEl>
                                      </p:cBhvr>
                                    </p:cmd>
                                  </p:childTnLst>
                                </p:cTn>
                              </p:par>
                            </p:childTnLst>
                          </p:cTn>
                        </p:par>
                      </p:childTnLst>
                    </p:cTn>
                  </p:par>
                </p:childTnLst>
              </p:cTn>
              <p:nextCondLst>
                <p:cond evt="onClick" delay="0">
                  <p:tgtEl>
                    <p:spTgt spid="19"/>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57224" y="2786058"/>
            <a:ext cx="6429420" cy="3194721"/>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kumimoji="1" lang="en-US" sz="2400" dirty="0" smtClean="0">
                <a:effectLst>
                  <a:glow rad="101600">
                    <a:srgbClr val="000000">
                      <a:alpha val="60000"/>
                    </a:srgbClr>
                  </a:glow>
                </a:effectLst>
                <a:latin typeface="Helvetica"/>
              </a:rPr>
              <a:t>    </a:t>
            </a:r>
            <a:r>
              <a:rPr lang="en-US" sz="2400" dirty="0" smtClean="0">
                <a:latin typeface="Helvetica"/>
              </a:rPr>
              <a:t>The other method is known as the ________ or immersion</a:t>
            </a:r>
            <a:r>
              <a:rPr lang="en-US" sz="2400" b="1" dirty="0" smtClean="0">
                <a:latin typeface="Helvetica"/>
              </a:rPr>
              <a:t> </a:t>
            </a:r>
            <a:r>
              <a:rPr lang="en-US" sz="2400" dirty="0" smtClean="0">
                <a:latin typeface="Helvetica"/>
              </a:rPr>
              <a:t>method. The idea here is to learn much the way children do when they learn a ________________. That is, by being with native speakers and _________ the language that surrounds them, generally without a lot of explanation.</a:t>
            </a:r>
            <a:endParaRPr lang="zh-CN" altLang="en-US" sz="2400" dirty="0" smtClean="0">
              <a:latin typeface="Helvetica"/>
            </a:endParaRPr>
          </a:p>
        </p:txBody>
      </p:sp>
      <p:sp>
        <p:nvSpPr>
          <p:cNvPr id="13" name="Text Box 43"/>
          <p:cNvSpPr txBox="1">
            <a:spLocks noChangeArrowheads="1"/>
          </p:cNvSpPr>
          <p:nvPr/>
        </p:nvSpPr>
        <p:spPr bwMode="auto">
          <a:xfrm rot="10800000" flipV="1">
            <a:off x="714348" y="3273981"/>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implicit</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3643307" y="4143380"/>
            <a:ext cx="237308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native language</a:t>
            </a:r>
            <a:r>
              <a:rPr lang="en-US" altLang="zh-CN" sz="1800" b="1" dirty="0" smtClean="0">
                <a:solidFill>
                  <a:srgbClr val="0070C0"/>
                </a:solidFill>
                <a:latin typeface="Helvetica"/>
                <a:ea typeface="Helvetica Neue"/>
                <a:cs typeface="Helvetica Neue"/>
              </a:rPr>
              <a:t> </a:t>
            </a:r>
          </a:p>
        </p:txBody>
      </p:sp>
      <p:sp>
        <p:nvSpPr>
          <p:cNvPr id="15" name="Text Box 50"/>
          <p:cNvSpPr txBox="1">
            <a:spLocks noChangeArrowheads="1"/>
          </p:cNvSpPr>
          <p:nvPr/>
        </p:nvSpPr>
        <p:spPr bwMode="auto">
          <a:xfrm rot="10800000" flipV="1">
            <a:off x="928663" y="5000636"/>
            <a:ext cx="2256839"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0070C0"/>
                </a:solidFill>
                <a:latin typeface="Helvetica"/>
                <a:ea typeface="Helvetica Neue"/>
                <a:cs typeface="Helvetica Neue"/>
              </a:rPr>
              <a:t>absorbing</a:t>
            </a:r>
            <a:endParaRPr lang="en-US" altLang="zh-CN" sz="2400" b="1" dirty="0">
              <a:solidFill>
                <a:srgbClr val="0070C0"/>
              </a:solidFill>
              <a:latin typeface="Helvetica"/>
              <a:ea typeface="Helvetica Neue"/>
              <a:cs typeface="Helvetica Neue"/>
            </a:endParaRPr>
          </a:p>
        </p:txBody>
      </p:sp>
      <p:sp>
        <p:nvSpPr>
          <p:cNvPr id="18" name="矩形 17"/>
          <p:cNvSpPr/>
          <p:nvPr/>
        </p:nvSpPr>
        <p:spPr>
          <a:xfrm>
            <a:off x="118762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language learning and fill in the missing information.</a:t>
            </a:r>
            <a:endParaRPr lang="en-US" altLang="zh-CN" sz="2400" b="1" dirty="0">
              <a:latin typeface="Helvetica"/>
              <a:ea typeface="Helvetica Neue"/>
              <a:cs typeface="Helvetica Neue"/>
            </a:endParaRPr>
          </a:p>
        </p:txBody>
      </p:sp>
      <p:sp>
        <p:nvSpPr>
          <p:cNvPr id="22" name="右箭头 21">
            <a:hlinkClick r:id="" action="ppaction://hlinkshowjump?jump=nextslide"/>
          </p:cNvPr>
          <p:cNvSpPr/>
          <p:nvPr/>
        </p:nvSpPr>
        <p:spPr>
          <a:xfrm>
            <a:off x="5272130" y="585276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6" name="learn a language 2.mp3">
            <a:hlinkClick r:id="" action="ppaction://media"/>
          </p:cNvPr>
          <p:cNvPicPr>
            <a:picLocks noRot="1" noChangeAspect="1"/>
          </p:cNvPicPr>
          <p:nvPr>
            <a:audioFile r:link="rId1"/>
          </p:nvPr>
        </p:nvPicPr>
        <p:blipFill>
          <a:blip r:embed="rId5" cstate="print"/>
          <a:stretch>
            <a:fillRect/>
          </a:stretch>
        </p:blipFill>
        <p:spPr>
          <a:xfrm>
            <a:off x="857224" y="2636912"/>
            <a:ext cx="447687" cy="447687"/>
          </a:xfrm>
          <a:prstGeom prst="rect">
            <a:avLst/>
          </a:prstGeom>
        </p:spPr>
      </p:pic>
      <p:grpSp>
        <p:nvGrpSpPr>
          <p:cNvPr id="23" name="组合 22"/>
          <p:cNvGrpSpPr/>
          <p:nvPr/>
        </p:nvGrpSpPr>
        <p:grpSpPr>
          <a:xfrm>
            <a:off x="-7938" y="9525"/>
            <a:ext cx="8723313" cy="1187450"/>
            <a:chOff x="-7938" y="9525"/>
            <a:chExt cx="8723313" cy="1187450"/>
          </a:xfrm>
        </p:grpSpPr>
        <p:sp>
          <p:nvSpPr>
            <p:cNvPr id="24"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5"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26" name="TextBox 2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159" fill="hold"/>
                                        <p:tgtEl>
                                          <p:spTgt spid="16"/>
                                        </p:tgtEl>
                                      </p:cBhvr>
                                    </p:cmd>
                                  </p:childTnLst>
                                </p:cTn>
                              </p:par>
                            </p:childTnLst>
                          </p:cTn>
                        </p:par>
                      </p:childTnLst>
                    </p:cTn>
                  </p:par>
                </p:childTnLst>
              </p:cTn>
              <p:nextCondLst>
                <p:cond evt="onClick" delay="0">
                  <p:tgtEl>
                    <p:spTgt spid="16"/>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4" cstate="print"/>
          <a:srcRect/>
          <a:stretch>
            <a:fillRect/>
          </a:stretch>
        </p:blipFill>
        <p:spPr bwMode="auto">
          <a:xfrm>
            <a:off x="0" y="1874836"/>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86690" y="3143248"/>
            <a:ext cx="6305590" cy="2862322"/>
          </a:xfrm>
          <a:prstGeom prst="rect">
            <a:avLst/>
          </a:prstGeom>
          <a:noFill/>
          <a:effectLst>
            <a:glow rad="139700">
              <a:schemeClr val="accent3">
                <a:satMod val="175000"/>
                <a:alpha val="40000"/>
              </a:schemeClr>
            </a:glow>
          </a:effectLst>
        </p:spPr>
        <p:txBody>
          <a:bodyPr wrap="square">
            <a:spAutoFit/>
          </a:bodyPr>
          <a:lstStyle/>
          <a:p>
            <a:pPr algn="just">
              <a:lnSpc>
                <a:spcPct val="150000"/>
              </a:lnSpc>
              <a:spcBef>
                <a:spcPct val="50000"/>
              </a:spcBef>
              <a:defRPr/>
            </a:pPr>
            <a:r>
              <a:rPr lang="en-US" altLang="zh-CN" sz="2400" dirty="0" smtClean="0">
                <a:latin typeface="Helvetica"/>
                <a:ea typeface="楷体_GB2312" pitchFamily="49" charset="-122"/>
              </a:rPr>
              <a:t>    Teachers may ________ these two methods into what Professor Michael </a:t>
            </a:r>
            <a:r>
              <a:rPr lang="en-US" altLang="zh-CN" sz="2400" dirty="0" err="1" smtClean="0">
                <a:latin typeface="Helvetica"/>
                <a:ea typeface="楷体_GB2312" pitchFamily="49" charset="-122"/>
              </a:rPr>
              <a:t>Ullman</a:t>
            </a:r>
            <a:r>
              <a:rPr lang="en-US" altLang="zh-CN" sz="2400" dirty="0" smtClean="0">
                <a:latin typeface="Helvetica"/>
                <a:ea typeface="楷体_GB2312" pitchFamily="49" charset="-122"/>
              </a:rPr>
              <a:t> calls immersion-style classroom teaching. But is that ____________ a better way to learn a language?</a:t>
            </a:r>
          </a:p>
        </p:txBody>
      </p:sp>
      <p:sp>
        <p:nvSpPr>
          <p:cNvPr id="12" name="Text Box 50"/>
          <p:cNvSpPr txBox="1">
            <a:spLocks noChangeArrowheads="1"/>
          </p:cNvSpPr>
          <p:nvPr/>
        </p:nvSpPr>
        <p:spPr bwMode="auto">
          <a:xfrm>
            <a:off x="3722154" y="3212976"/>
            <a:ext cx="1785950" cy="384336"/>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combine</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2599829" y="4869160"/>
            <a:ext cx="2244650" cy="384336"/>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necessarily</a:t>
            </a:r>
            <a:endParaRPr lang="en-US" altLang="zh-CN" sz="2400" b="1" dirty="0">
              <a:solidFill>
                <a:srgbClr val="0070C0"/>
              </a:solidFill>
              <a:uFill>
                <a:solidFill>
                  <a:schemeClr val="tx1"/>
                </a:solidFill>
              </a:uFill>
              <a:latin typeface="Helvetica"/>
              <a:ea typeface="Helvetica Neue"/>
              <a:cs typeface="Helvetica Neue"/>
            </a:endParaRPr>
          </a:p>
        </p:txBody>
      </p:sp>
      <p:sp>
        <p:nvSpPr>
          <p:cNvPr id="16" name="矩形 15"/>
          <p:cNvSpPr/>
          <p:nvPr/>
        </p:nvSpPr>
        <p:spPr>
          <a:xfrm>
            <a:off x="118762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language learning and fill in the missing information.</a:t>
            </a:r>
            <a:endParaRPr lang="en-US" altLang="zh-CN" sz="2400" b="1" dirty="0">
              <a:latin typeface="Helvetica"/>
              <a:ea typeface="Helvetica Neue"/>
              <a:cs typeface="Helvetica Neue"/>
            </a:endParaRPr>
          </a:p>
        </p:txBody>
      </p:sp>
      <p:sp>
        <p:nvSpPr>
          <p:cNvPr id="23" name="右箭头 22">
            <a:hlinkClick r:id="" action="ppaction://hlinkshowjump?jump=nextslide"/>
          </p:cNvPr>
          <p:cNvSpPr/>
          <p:nvPr/>
        </p:nvSpPr>
        <p:spPr>
          <a:xfrm>
            <a:off x="5057816"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5" name="learn a language 3.mp3">
            <a:hlinkClick r:id="" action="ppaction://media"/>
          </p:cNvPr>
          <p:cNvPicPr>
            <a:picLocks noRot="1" noChangeAspect="1"/>
          </p:cNvPicPr>
          <p:nvPr>
            <a:audioFile r:link="rId1"/>
          </p:nvPr>
        </p:nvPicPr>
        <p:blipFill>
          <a:blip r:embed="rId5" cstate="print"/>
          <a:stretch>
            <a:fillRect/>
          </a:stretch>
        </p:blipFill>
        <p:spPr>
          <a:xfrm>
            <a:off x="907906" y="2454854"/>
            <a:ext cx="445416" cy="445416"/>
          </a:xfrm>
          <a:prstGeom prst="rect">
            <a:avLst/>
          </a:prstGeom>
        </p:spPr>
      </p:pic>
      <p:grpSp>
        <p:nvGrpSpPr>
          <p:cNvPr id="18" name="组合 17"/>
          <p:cNvGrpSpPr/>
          <p:nvPr/>
        </p:nvGrpSpPr>
        <p:grpSpPr>
          <a:xfrm>
            <a:off x="-7938" y="9525"/>
            <a:ext cx="8723313" cy="1187450"/>
            <a:chOff x="-7938" y="9525"/>
            <a:chExt cx="8723313" cy="1187450"/>
          </a:xfrm>
        </p:grpSpPr>
        <p:sp>
          <p:nvSpPr>
            <p:cNvPr id="20"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4"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25" name="TextBox 2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5748" fill="hold"/>
                                        <p:tgtEl>
                                          <p:spTgt spid="15"/>
                                        </p:tgtEl>
                                      </p:cBhvr>
                                    </p:cmd>
                                  </p:childTnLst>
                                </p:cTn>
                              </p:par>
                            </p:childTnLst>
                          </p:cTn>
                        </p:par>
                      </p:childTnLst>
                    </p:cTn>
                  </p:par>
                </p:childTnLst>
              </p:cTn>
              <p:nextCondLst>
                <p:cond evt="onClick" delay="0">
                  <p:tgtEl>
                    <p:spTgt spid="15"/>
                  </p:tgtEl>
                </p:cond>
              </p:nextCondLst>
            </p:seq>
            <p:audio>
              <p:cMediaNode>
                <p:cTn id="27"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57224" y="2872558"/>
            <a:ext cx="6508554" cy="3822585"/>
          </a:xfrm>
          <a:prstGeom prst="rect">
            <a:avLst/>
          </a:prstGeom>
          <a:noFill/>
          <a:effectLst>
            <a:glow rad="139700">
              <a:schemeClr val="accent3">
                <a:satMod val="175000"/>
                <a:alpha val="40000"/>
              </a:schemeClr>
            </a:glow>
          </a:effectLst>
        </p:spPr>
        <p:txBody>
          <a:bodyPr wrap="square">
            <a:spAutoFit/>
          </a:bodyPr>
          <a:lstStyle/>
          <a:p>
            <a:pPr algn="just">
              <a:lnSpc>
                <a:spcPct val="120000"/>
              </a:lnSpc>
              <a:spcBef>
                <a:spcPct val="50000"/>
              </a:spcBef>
              <a:defRPr/>
            </a:pPr>
            <a:r>
              <a:rPr lang="en-US" altLang="zh-CN" sz="2400" dirty="0" smtClean="0">
                <a:latin typeface="Helvetica"/>
                <a:ea typeface="楷体_GB2312" pitchFamily="49" charset="-122"/>
              </a:rPr>
              <a:t>Mr. </a:t>
            </a:r>
            <a:r>
              <a:rPr lang="en-US" altLang="zh-CN" sz="2400" dirty="0" err="1" smtClean="0">
                <a:latin typeface="Helvetica"/>
                <a:ea typeface="楷体_GB2312" pitchFamily="49" charset="-122"/>
              </a:rPr>
              <a:t>Ullman</a:t>
            </a:r>
            <a:r>
              <a:rPr lang="en-US" altLang="zh-CN" sz="2400" dirty="0" smtClean="0">
                <a:latin typeface="Helvetica"/>
                <a:ea typeface="楷体_GB2312" pitchFamily="49" charset="-122"/>
              </a:rPr>
              <a:t> was the ________________ for the new study. He is a professor of neuroscience at Georgetown University Medical Center in Washington. He says he was _________ to find that combining the two methods might not help the brain in ___________ the new language. </a:t>
            </a:r>
          </a:p>
          <a:p>
            <a:pPr algn="just">
              <a:lnSpc>
                <a:spcPct val="120000"/>
              </a:lnSpc>
              <a:spcBef>
                <a:spcPct val="50000"/>
              </a:spcBef>
              <a:defRPr/>
            </a:pPr>
            <a:endParaRPr lang="en-US" altLang="zh-CN" sz="2400" dirty="0" smtClean="0">
              <a:latin typeface="Helvetica"/>
              <a:ea typeface="楷体_GB2312" pitchFamily="49" charset="-122"/>
            </a:endParaRPr>
          </a:p>
        </p:txBody>
      </p:sp>
      <p:sp>
        <p:nvSpPr>
          <p:cNvPr id="12" name="Text Box 1029"/>
          <p:cNvSpPr txBox="1">
            <a:spLocks noChangeArrowheads="1"/>
          </p:cNvSpPr>
          <p:nvPr/>
        </p:nvSpPr>
        <p:spPr bwMode="auto">
          <a:xfrm rot="10800000" flipV="1">
            <a:off x="4071935" y="2852937"/>
            <a:ext cx="3857651"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senior investigator</a:t>
            </a:r>
          </a:p>
        </p:txBody>
      </p:sp>
      <p:sp>
        <p:nvSpPr>
          <p:cNvPr id="16" name="Text Box 1029"/>
          <p:cNvSpPr txBox="1">
            <a:spLocks noChangeArrowheads="1"/>
          </p:cNvSpPr>
          <p:nvPr/>
        </p:nvSpPr>
        <p:spPr bwMode="auto">
          <a:xfrm>
            <a:off x="1571604" y="4653136"/>
            <a:ext cx="1632244"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 surprised</a:t>
            </a:r>
            <a:endParaRPr lang="en-US" altLang="zh-CN" sz="2400" b="1" dirty="0">
              <a:solidFill>
                <a:srgbClr val="0070C0"/>
              </a:solidFill>
              <a:latin typeface="Helvetica"/>
              <a:ea typeface="Helvetica Neue"/>
              <a:cs typeface="Helvetica Neue"/>
            </a:endParaRPr>
          </a:p>
        </p:txBody>
      </p:sp>
      <p:sp>
        <p:nvSpPr>
          <p:cNvPr id="18" name="Text Box 1029"/>
          <p:cNvSpPr txBox="1">
            <a:spLocks noChangeArrowheads="1"/>
          </p:cNvSpPr>
          <p:nvPr/>
        </p:nvSpPr>
        <p:spPr bwMode="auto">
          <a:xfrm>
            <a:off x="1071538" y="5544683"/>
            <a:ext cx="2214578" cy="384336"/>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processing</a:t>
            </a:r>
            <a:endParaRPr lang="en-US" altLang="zh-CN" sz="2400" b="1" dirty="0">
              <a:solidFill>
                <a:srgbClr val="0070C0"/>
              </a:solidFill>
              <a:latin typeface="Helvetica"/>
              <a:ea typeface="Helvetica Neue"/>
              <a:cs typeface="Helvetica Neue"/>
            </a:endParaRPr>
          </a:p>
        </p:txBody>
      </p:sp>
      <p:sp>
        <p:nvSpPr>
          <p:cNvPr id="15" name="矩形 14"/>
          <p:cNvSpPr/>
          <p:nvPr/>
        </p:nvSpPr>
        <p:spPr>
          <a:xfrm>
            <a:off x="118762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language learning and fill in the missing information.</a:t>
            </a:r>
            <a:endParaRPr lang="en-US" altLang="zh-CN" sz="2400" b="1" dirty="0">
              <a:latin typeface="Helvetica"/>
              <a:ea typeface="Helvetica Neue"/>
              <a:cs typeface="Helvetica Neue"/>
            </a:endParaRPr>
          </a:p>
        </p:txBody>
      </p:sp>
      <p:pic>
        <p:nvPicPr>
          <p:cNvPr id="14" name="learn a language 4.mp3">
            <a:hlinkClick r:id="" action="ppaction://media"/>
          </p:cNvPr>
          <p:cNvPicPr>
            <a:picLocks noRot="1" noChangeAspect="1"/>
          </p:cNvPicPr>
          <p:nvPr>
            <a:audioFile r:link="rId1"/>
          </p:nvPr>
        </p:nvPicPr>
        <p:blipFill>
          <a:blip r:embed="rId5" cstate="print"/>
          <a:stretch>
            <a:fillRect/>
          </a:stretch>
        </p:blipFill>
        <p:spPr>
          <a:xfrm>
            <a:off x="957764" y="2348880"/>
            <a:ext cx="394734" cy="394734"/>
          </a:xfrm>
          <a:prstGeom prst="rect">
            <a:avLst/>
          </a:prstGeom>
        </p:spPr>
      </p:pic>
      <p:pic>
        <p:nvPicPr>
          <p:cNvPr id="13"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7938" y="9525"/>
            <a:ext cx="8723313" cy="1187450"/>
            <a:chOff x="-7938" y="9525"/>
            <a:chExt cx="8723313" cy="1187450"/>
          </a:xfrm>
        </p:grpSpPr>
        <p:sp>
          <p:nvSpPr>
            <p:cNvPr id="22"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Compound dictation</a:t>
              </a:r>
              <a:endParaRPr lang="zh-CN" altLang="en-US" sz="2400" b="1" dirty="0">
                <a:solidFill>
                  <a:srgbClr val="0070C0"/>
                </a:solidFill>
                <a:latin typeface="Helvetica" pitchFamily="34" charset="0"/>
                <a:ea typeface="Helvetica Neue"/>
                <a:cs typeface="Helvetica Neue"/>
              </a:endParaRPr>
            </a:p>
          </p:txBody>
        </p:sp>
        <p:pic>
          <p:nvPicPr>
            <p:cNvPr id="23" name="Picture 3"/>
            <p:cNvPicPr>
              <a:picLocks noChangeAspect="1" noChangeArrowheads="1"/>
            </p:cNvPicPr>
            <p:nvPr/>
          </p:nvPicPr>
          <p:blipFill>
            <a:blip r:embed="rId8" cstate="print"/>
            <a:srcRect/>
            <a:stretch>
              <a:fillRect/>
            </a:stretch>
          </p:blipFill>
          <p:spPr bwMode="auto">
            <a:xfrm>
              <a:off x="-7938" y="9525"/>
              <a:ext cx="4645026" cy="1187450"/>
            </a:xfrm>
            <a:prstGeom prst="rect">
              <a:avLst/>
            </a:prstGeom>
            <a:noFill/>
            <a:ln w="9525">
              <a:noFill/>
              <a:miter lim="800000"/>
              <a:headEnd/>
              <a:tailEnd/>
            </a:ln>
          </p:spPr>
        </p:pic>
        <p:sp>
          <p:nvSpPr>
            <p:cNvPr id="24" name="TextBox 23"/>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4"/>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610" fill="hold"/>
                                        <p:tgtEl>
                                          <p:spTgt spid="14"/>
                                        </p:tgtEl>
                                      </p:cBhvr>
                                    </p:cmd>
                                  </p:childTnLst>
                                </p:cTn>
                              </p:par>
                            </p:childTnLst>
                          </p:cTn>
                        </p:par>
                      </p:childTnLst>
                    </p:cTn>
                  </p:par>
                </p:childTnLst>
              </p:cTn>
              <p:nextCondLst>
                <p:cond evt="onClick" delay="0">
                  <p:tgtEl>
                    <p:spTgt spid="14"/>
                  </p:tgtEl>
                </p:cond>
              </p:nextCondLst>
            </p:seq>
            <p:audio>
              <p:cMediaNode>
                <p:cTn id="27"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67290" y="1454150"/>
            <a:ext cx="8162428" cy="4689494"/>
            <a:chOff x="767290" y="1454150"/>
            <a:chExt cx="8162428" cy="4689494"/>
          </a:xfrm>
        </p:grpSpPr>
        <p:sp>
          <p:nvSpPr>
            <p:cNvPr id="162818"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wrap="square">
              <a:spAutoFit/>
            </a:bodyPr>
            <a:lstStyle/>
            <a:p>
              <a:r>
                <a:rPr lang="en-US" altLang="zh-CN" sz="2000" b="1" dirty="0" smtClean="0">
                  <a:latin typeface="Helvetica"/>
                  <a:ea typeface="Helvetica Neue"/>
                  <a:cs typeface="Helvetica Neue"/>
                </a:rPr>
                <a:t>Questions Previewing</a:t>
              </a:r>
              <a:endParaRPr lang="zh-CN" altLang="en-US" sz="20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169375"/>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 What is Communicative Language Teaching?</a:t>
              </a:r>
              <a:endParaRPr lang="en-US" altLang="zh-CN" sz="2400" dirty="0">
                <a:latin typeface="Helvetica"/>
                <a:ea typeface="楷体_GB2312" pitchFamily="49" charset="-122"/>
              </a:endParaRPr>
            </a:p>
          </p:txBody>
        </p:sp>
        <p:sp>
          <p:nvSpPr>
            <p:cNvPr id="14" name="矩形 13"/>
            <p:cNvSpPr/>
            <p:nvPr/>
          </p:nvSpPr>
          <p:spPr>
            <a:xfrm>
              <a:off x="857224" y="3526697"/>
              <a:ext cx="8072494" cy="830997"/>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What are the features of Communicative Language</a:t>
              </a:r>
            </a:p>
            <a:p>
              <a:pPr eaLnBrk="0" hangingPunct="0">
                <a:defRPr/>
              </a:pPr>
              <a:r>
                <a:rPr lang="en-US" altLang="zh-CN" sz="2400" dirty="0" smtClean="0">
                  <a:latin typeface="Helvetica"/>
                  <a:ea typeface="楷体_GB2312" pitchFamily="49" charset="-122"/>
                </a:rPr>
                <a:t>    Teaching?</a:t>
              </a:r>
              <a:endParaRPr lang="en-US" altLang="zh-CN" sz="2400" dirty="0">
                <a:latin typeface="Helvetica"/>
                <a:ea typeface="楷体_GB2312" pitchFamily="49" charset="-122"/>
              </a:endParaRPr>
            </a:p>
          </p:txBody>
        </p:sp>
        <p:sp>
          <p:nvSpPr>
            <p:cNvPr id="18" name="矩形 17"/>
            <p:cNvSpPr/>
            <p:nvPr/>
          </p:nvSpPr>
          <p:spPr>
            <a:xfrm>
              <a:off x="946158" y="4669705"/>
              <a:ext cx="7410134" cy="830997"/>
            </a:xfrm>
            <a:prstGeom prst="rect">
              <a:avLst/>
            </a:prstGeom>
          </p:spPr>
          <p:txBody>
            <a:bodyPr wrap="square">
              <a:spAutoFit/>
            </a:bodyPr>
            <a:lstStyle/>
            <a:p>
              <a:pPr eaLnBrk="0" hangingPunct="0">
                <a:defRPr/>
              </a:pPr>
              <a:r>
                <a:rPr lang="en-US" altLang="zh-CN" sz="2400" dirty="0" smtClean="0">
                  <a:latin typeface="Helvetica"/>
                  <a:ea typeface="楷体_GB2312" pitchFamily="49" charset="-122"/>
                </a:rPr>
                <a:t>3. What is the role of teacher in Communicative </a:t>
              </a:r>
            </a:p>
            <a:p>
              <a:pPr eaLnBrk="0" hangingPunct="0">
                <a:defRPr/>
              </a:pPr>
              <a:r>
                <a:rPr lang="en-US" altLang="zh-CN" sz="2400" dirty="0" smtClean="0">
                  <a:latin typeface="Helvetica"/>
                  <a:ea typeface="楷体_GB2312" pitchFamily="49" charset="-122"/>
                </a:rPr>
                <a:t>    Language Teaching?</a:t>
              </a:r>
              <a:endParaRPr lang="en-US" altLang="zh-CN" sz="2400" dirty="0">
                <a:latin typeface="Helvetica"/>
                <a:ea typeface="楷体_GB2312" pitchFamily="49" charset="-122"/>
              </a:endParaRPr>
            </a:p>
          </p:txBody>
        </p:sp>
        <p:grpSp>
          <p:nvGrpSpPr>
            <p:cNvPr id="24" name="组合 23"/>
            <p:cNvGrpSpPr/>
            <p:nvPr/>
          </p:nvGrpSpPr>
          <p:grpSpPr>
            <a:xfrm>
              <a:off x="6012160" y="3967644"/>
              <a:ext cx="936104" cy="747240"/>
              <a:chOff x="6948264" y="2860023"/>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48264" y="2860023"/>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6989533" y="3026022"/>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27" name="组合 26"/>
            <p:cNvGrpSpPr/>
            <p:nvPr/>
          </p:nvGrpSpPr>
          <p:grpSpPr>
            <a:xfrm>
              <a:off x="6012160" y="5396404"/>
              <a:ext cx="936104" cy="747240"/>
              <a:chOff x="6948264" y="2860023"/>
              <a:chExt cx="936104" cy="747240"/>
            </a:xfrm>
          </p:grpSpPr>
          <p:pic>
            <p:nvPicPr>
              <p:cNvPr id="28" name="Picture 7">
                <a:hlinkClick r:id="rId6"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48264" y="2860023"/>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 name="TextBox 28">
                <a:hlinkClick r:id="rId7" action="ppaction://hlinksldjump"/>
              </p:cNvPr>
              <p:cNvSpPr txBox="1"/>
              <p:nvPr/>
            </p:nvSpPr>
            <p:spPr>
              <a:xfrm>
                <a:off x="7029910" y="3033588"/>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30" name="组合 29"/>
            <p:cNvGrpSpPr/>
            <p:nvPr/>
          </p:nvGrpSpPr>
          <p:grpSpPr>
            <a:xfrm>
              <a:off x="6143636" y="2896074"/>
              <a:ext cx="936104" cy="747240"/>
              <a:chOff x="6948264" y="2860023"/>
              <a:chExt cx="936104" cy="747240"/>
            </a:xfrm>
          </p:grpSpPr>
          <p:pic>
            <p:nvPicPr>
              <p:cNvPr id="31" name="Picture 7">
                <a:hlinkClick r:id="rId6"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48264" y="2860023"/>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a:hlinkClick r:id="rId8" action="ppaction://hlinksldjump"/>
              </p:cNvPr>
              <p:cNvSpPr txBox="1"/>
              <p:nvPr/>
            </p:nvSpPr>
            <p:spPr>
              <a:xfrm>
                <a:off x="7089269" y="3033588"/>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1" name="Picture 4">
            <a:hlinkClick r:id="rId9" action="ppaction://hlinksldjump"/>
          </p:cNvPr>
          <p:cNvPicPr>
            <a:picLocks noChangeAspect="1" noChangeArrowheads="1"/>
          </p:cNvPicPr>
          <p:nvPr/>
        </p:nvPicPr>
        <p:blipFill>
          <a:blip r:embed="rId10" cstate="print"/>
          <a:srcRect/>
          <a:stretch>
            <a:fillRect/>
          </a:stretch>
        </p:blipFill>
        <p:spPr bwMode="auto">
          <a:xfrm>
            <a:off x="8399463" y="6181725"/>
            <a:ext cx="434975" cy="458788"/>
          </a:xfrm>
          <a:prstGeom prst="rect">
            <a:avLst/>
          </a:prstGeom>
          <a:noFill/>
          <a:ln w="9525">
            <a:noFill/>
            <a:miter lim="800000"/>
            <a:headEnd/>
            <a:tailEnd/>
          </a:ln>
        </p:spPr>
      </p:pic>
      <p:grpSp>
        <p:nvGrpSpPr>
          <p:cNvPr id="36" name="Group 42"/>
          <p:cNvGrpSpPr/>
          <p:nvPr/>
        </p:nvGrpSpPr>
        <p:grpSpPr>
          <a:xfrm>
            <a:off x="-7938" y="5274"/>
            <a:ext cx="8937656" cy="1187450"/>
            <a:chOff x="-7938" y="5274"/>
            <a:chExt cx="8937656" cy="1187450"/>
          </a:xfrm>
        </p:grpSpPr>
        <p:pic>
          <p:nvPicPr>
            <p:cNvPr id="37" name="Picture 3"/>
            <p:cNvPicPr>
              <a:picLocks noChangeAspect="1" noChangeArrowheads="1"/>
            </p:cNvPicPr>
            <p:nvPr/>
          </p:nvPicPr>
          <p:blipFill>
            <a:blip r:embed="rId11" cstate="print"/>
            <a:srcRect/>
            <a:stretch>
              <a:fillRect/>
            </a:stretch>
          </p:blipFill>
          <p:spPr bwMode="auto">
            <a:xfrm>
              <a:off x="-7938" y="5274"/>
              <a:ext cx="4645026" cy="1187450"/>
            </a:xfrm>
            <a:prstGeom prst="rect">
              <a:avLst/>
            </a:prstGeom>
            <a:noFill/>
            <a:ln w="9525">
              <a:noFill/>
              <a:miter lim="800000"/>
              <a:headEnd/>
              <a:tailEnd/>
            </a:ln>
          </p:spPr>
        </p:pic>
        <p:sp>
          <p:nvSpPr>
            <p:cNvPr id="38" name="TextBox 37"/>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39" name="矩形 19"/>
            <p:cNvSpPr>
              <a:spLocks noChangeArrowheads="1"/>
            </p:cNvSpPr>
            <p:nvPr/>
          </p:nvSpPr>
          <p:spPr bwMode="auto">
            <a:xfrm>
              <a:off x="4489077" y="442516"/>
              <a:ext cx="4440641" cy="430887"/>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a:t>
              </a:r>
              <a:r>
                <a:rPr lang="en-US" altLang="zh-CN" sz="2200" b="1" dirty="0" smtClean="0">
                  <a:solidFill>
                    <a:srgbClr val="0070C0"/>
                  </a:solidFill>
                  <a:latin typeface="Helvetica" pitchFamily="34" charset="0"/>
                  <a:ea typeface="Helvetica Neue"/>
                  <a:cs typeface="Helvetica Neue"/>
                </a:rPr>
                <a:t>university education</a:t>
              </a:r>
              <a:endParaRPr lang="en-US" altLang="zh-CN" sz="2200" b="1" dirty="0">
                <a:solidFill>
                  <a:srgbClr val="0070C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00" cy="5700899"/>
            <a:chOff x="0" y="0"/>
            <a:chExt cx="9144000" cy="5700899"/>
          </a:xfrm>
        </p:grpSpPr>
        <p:sp>
          <p:nvSpPr>
            <p:cNvPr id="29" name="Rectangle 6"/>
            <p:cNvSpPr>
              <a:spLocks noChangeArrowheads="1"/>
            </p:cNvSpPr>
            <p:nvPr/>
          </p:nvSpPr>
          <p:spPr bwMode="auto">
            <a:xfrm>
              <a:off x="555803" y="1857080"/>
              <a:ext cx="6516527" cy="2000548"/>
            </a:xfrm>
            <a:prstGeom prst="rect">
              <a:avLst/>
            </a:prstGeom>
            <a:noFill/>
            <a:ln w="9525">
              <a:noFill/>
              <a:miter lim="800000"/>
              <a:headEnd/>
              <a:tailEnd/>
            </a:ln>
          </p:spPr>
          <p:txBody>
            <a:bodyPr wrap="square">
              <a:spAutoFit/>
            </a:bodyPr>
            <a:lstStyle/>
            <a:p>
              <a:pPr eaLnBrk="0" hangingPunct="0">
                <a:defRPr/>
              </a:pPr>
              <a:r>
                <a:rPr lang="en-US" altLang="zh-CN" sz="2400" dirty="0" smtClean="0">
                  <a:solidFill>
                    <a:srgbClr val="000000"/>
                  </a:solidFill>
                  <a:latin typeface="Helvetica"/>
                </a:rPr>
                <a:t>Language is the soul of intellect, and reading is the essential process by which that intellect is cultivated beyond the commonplace experiences of everyday life.</a:t>
              </a:r>
              <a:r>
                <a:rPr lang="en-US" sz="2800" b="1" kern="0" dirty="0" smtClean="0">
                  <a:solidFill>
                    <a:srgbClr val="C00000"/>
                  </a:solidFill>
                  <a:latin typeface="Arial" pitchFamily="34" charset="0"/>
                  <a:ea typeface="楷体_GB2312" pitchFamily="49" charset="-122"/>
                </a:rPr>
                <a:t> </a:t>
              </a:r>
            </a:p>
            <a:p>
              <a:pPr eaLnBrk="0" hangingPunct="0">
                <a:defRPr/>
              </a:pPr>
              <a:r>
                <a:rPr lang="en-US" altLang="zh-CN" sz="2400" dirty="0" smtClean="0">
                  <a:solidFill>
                    <a:srgbClr val="000000"/>
                  </a:solidFill>
                  <a:latin typeface="Helvetica"/>
                </a:rPr>
                <a:t>   — </a:t>
              </a:r>
              <a:r>
                <a:rPr lang="en-US" altLang="zh-CN" sz="2400" i="1" dirty="0" smtClean="0">
                  <a:solidFill>
                    <a:srgbClr val="000000"/>
                  </a:solidFill>
                  <a:latin typeface="Helvetica"/>
                </a:rPr>
                <a:t>Charles Scribner, Jr. (American publisher)</a:t>
              </a:r>
              <a:endParaRPr lang="en-US" altLang="zh-CN" sz="2400" i="1" dirty="0">
                <a:solidFill>
                  <a:srgbClr val="000000"/>
                </a:solidFill>
                <a:latin typeface="Helvetica"/>
              </a:endParaRPr>
            </a:p>
          </p:txBody>
        </p:sp>
        <p:sp>
          <p:nvSpPr>
            <p:cNvPr id="2" name="Rectangle 10"/>
            <p:cNvSpPr>
              <a:spLocks noChangeArrowheads="1"/>
            </p:cNvSpPr>
            <p:nvPr/>
          </p:nvSpPr>
          <p:spPr bwMode="auto">
            <a:xfrm>
              <a:off x="555803" y="4500570"/>
              <a:ext cx="6659403" cy="1200329"/>
            </a:xfrm>
            <a:prstGeom prst="rect">
              <a:avLst/>
            </a:prstGeom>
            <a:noFill/>
            <a:ln w="9525">
              <a:noFill/>
              <a:miter lim="800000"/>
              <a:headEnd/>
              <a:tailEnd/>
            </a:ln>
          </p:spPr>
          <p:txBody>
            <a:bodyPr wrap="square">
              <a:spAutoFit/>
            </a:bodyPr>
            <a:lstStyle/>
            <a:p>
              <a:pPr eaLnBrk="0" hangingPunct="0">
                <a:defRPr/>
              </a:pPr>
              <a:r>
                <a:rPr lang="en-US" altLang="zh-CN" sz="2400" dirty="0" smtClean="0">
                  <a:solidFill>
                    <a:srgbClr val="000000"/>
                  </a:solidFill>
                  <a:latin typeface="Helvetica"/>
                </a:rPr>
                <a:t>Language shapes the way we think, and determines what we can think about.</a:t>
              </a:r>
            </a:p>
            <a:p>
              <a:pPr eaLnBrk="0" hangingPunct="0">
                <a:defRPr/>
              </a:pPr>
              <a:r>
                <a:rPr lang="en-US" altLang="zh-CN" sz="2400" dirty="0" smtClean="0">
                  <a:solidFill>
                    <a:srgbClr val="000000"/>
                  </a:solidFill>
                  <a:latin typeface="Helvetica"/>
                </a:rPr>
                <a:t>   — </a:t>
              </a:r>
              <a:r>
                <a:rPr lang="en-US" altLang="zh-CN" sz="2400" i="1" dirty="0" smtClean="0">
                  <a:solidFill>
                    <a:srgbClr val="000000"/>
                  </a:solidFill>
                  <a:latin typeface="Helvetica"/>
                </a:rPr>
                <a:t>Benjamin Lee Whorf (American linguist)</a:t>
              </a:r>
              <a:endParaRPr lang="en-US" altLang="zh-CN" sz="2400" i="1" dirty="0">
                <a:solidFill>
                  <a:srgbClr val="000000"/>
                </a:solidFill>
                <a:latin typeface="Helvetic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solidFill>
                    <a:prstClr val="black"/>
                  </a:solidFill>
                  <a:latin typeface="Helvetica"/>
                  <a:ea typeface="Arial Unicode MS"/>
                  <a:cs typeface="Helvetica Neue"/>
                </a:rPr>
                <a:t>1</a:t>
              </a:r>
              <a:endParaRPr lang="en-US" altLang="zh-CN" sz="4000" dirty="0">
                <a:solidFill>
                  <a:prstClr val="black"/>
                </a:solidFill>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dirty="0">
                  <a:solidFill>
                    <a:prstClr val="black"/>
                  </a:solidFill>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grpSp>
      <p:pic>
        <p:nvPicPr>
          <p:cNvPr id="20" name="图片 19" descr="benjamin lee whorf.jpg"/>
          <p:cNvPicPr>
            <a:picLocks/>
          </p:cNvPicPr>
          <p:nvPr/>
        </p:nvPicPr>
        <p:blipFill>
          <a:blip r:embed="rId4" cstate="print"/>
          <a:stretch>
            <a:fillRect/>
          </a:stretch>
        </p:blipFill>
        <p:spPr>
          <a:xfrm>
            <a:off x="6818766" y="4292348"/>
            <a:ext cx="1825200" cy="2422800"/>
          </a:xfrm>
          <a:prstGeom prst="ellipse">
            <a:avLst/>
          </a:prstGeom>
          <a:ln>
            <a:noFill/>
          </a:ln>
          <a:effectLst>
            <a:softEdge rad="112500"/>
          </a:effectLst>
        </p:spPr>
      </p:pic>
      <p:pic>
        <p:nvPicPr>
          <p:cNvPr id="11266" name="Picture 2" descr="c:\documents and settings\administrator\application data\360se6\User Data\temp\200px-Charles_Scribner_I.jpg"/>
          <p:cNvPicPr>
            <a:picLocks noChangeArrowheads="1"/>
          </p:cNvPicPr>
          <p:nvPr/>
        </p:nvPicPr>
        <p:blipFill>
          <a:blip r:embed="rId5" cstate="print"/>
          <a:srcRect/>
          <a:stretch>
            <a:fillRect/>
          </a:stretch>
        </p:blipFill>
        <p:spPr bwMode="auto">
          <a:xfrm>
            <a:off x="6818766" y="1720580"/>
            <a:ext cx="1825200" cy="2422800"/>
          </a:xfrm>
          <a:prstGeom prst="ellipse">
            <a:avLst/>
          </a:prstGeom>
          <a:ln>
            <a:noFill/>
          </a:ln>
          <a:effectLst>
            <a:softEdge rad="112500"/>
          </a:effectLst>
        </p:spPr>
      </p:pic>
    </p:spTree>
    <p:extLst>
      <p:ext uri="{BB962C8B-B14F-4D97-AF65-F5344CB8AC3E}">
        <p14:creationId xmlns="" xmlns:p14="http://schemas.microsoft.com/office/powerpoint/2010/main" val="3706169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cstate="print"/>
          <a:srcRect/>
          <a:stretch>
            <a:fillRect/>
          </a:stretch>
        </p:blipFill>
        <p:spPr bwMode="auto">
          <a:xfrm>
            <a:off x="500034" y="2714620"/>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714488"/>
            <a:ext cx="7499068" cy="461665"/>
          </a:xfrm>
          <a:prstGeom prst="rect">
            <a:avLst/>
          </a:prstGeom>
        </p:spPr>
        <p:txBody>
          <a:bodyPr wrap="square">
            <a:spAutoFit/>
          </a:bodyPr>
          <a:lstStyle/>
          <a:p>
            <a:pPr marL="457200" indent="-457200" eaLnBrk="0" hangingPunct="0">
              <a:buAutoNum type="arabicPeriod"/>
              <a:defRPr/>
            </a:pPr>
            <a:r>
              <a:rPr lang="en-US" altLang="zh-CN" sz="2400" dirty="0" smtClean="0">
                <a:latin typeface="Helvetica"/>
                <a:ea typeface="楷体_GB2312" pitchFamily="49" charset="-122"/>
              </a:rPr>
              <a:t>What is Communicative Language Teaching? </a:t>
            </a:r>
          </a:p>
        </p:txBody>
      </p:sp>
      <p:sp>
        <p:nvSpPr>
          <p:cNvPr id="20" name="矩形 19"/>
          <p:cNvSpPr/>
          <p:nvPr/>
        </p:nvSpPr>
        <p:spPr>
          <a:xfrm>
            <a:off x="1258888" y="3143248"/>
            <a:ext cx="6456384" cy="2751522"/>
          </a:xfrm>
          <a:prstGeom prst="rect">
            <a:avLst/>
          </a:prstGeom>
        </p:spPr>
        <p:txBody>
          <a:bodyPr wrap="square">
            <a:spAutoFit/>
          </a:bodyPr>
          <a:lstStyle/>
          <a:p>
            <a:pPr marL="342900" indent="-342900">
              <a:lnSpc>
                <a:spcPct val="120000"/>
              </a:lnSpc>
              <a:buFont typeface="Arial" pitchFamily="34" charset="0"/>
              <a:buChar char="•"/>
              <a:defRPr/>
            </a:pPr>
            <a:r>
              <a:rPr lang="en-US" altLang="zh-CN" sz="2400" dirty="0" smtClean="0">
                <a:latin typeface="Helvetica"/>
                <a:ea typeface="楷体_GB2312" pitchFamily="49" charset="-122"/>
              </a:rPr>
              <a:t>A type of teaching method;</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Develop the communicative ability as well as the knowledge of grammar; </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Learning by doing;</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Make classroom situation of real foreign language environment.</a:t>
            </a:r>
            <a:endParaRPr lang="zh-CN" altLang="en-US" sz="2400" dirty="0">
              <a:latin typeface="Helvetica"/>
              <a:ea typeface="楷体_GB2312" pitchFamily="49" charset="-122"/>
            </a:endParaRPr>
          </a:p>
        </p:txBody>
      </p:sp>
      <p:pic>
        <p:nvPicPr>
          <p:cNvPr id="13" name="Picture 2" descr="E:\2014素材\5009\28.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927281">
            <a:off x="7498679" y="4569534"/>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4">
            <a:hlinkClick r:id="rId5" action="ppaction://hlinksldjump"/>
          </p:cNvPr>
          <p:cNvPicPr>
            <a:picLocks noChangeAspect="1" noChangeArrowheads="1"/>
          </p:cNvPicPr>
          <p:nvPr/>
        </p:nvPicPr>
        <p:blipFill>
          <a:blip r:embed="rId6" cstate="print"/>
          <a:srcRect/>
          <a:stretch>
            <a:fillRect/>
          </a:stretch>
        </p:blipFill>
        <p:spPr bwMode="auto">
          <a:xfrm>
            <a:off x="8399463" y="6181725"/>
            <a:ext cx="434975" cy="458788"/>
          </a:xfrm>
          <a:prstGeom prst="rect">
            <a:avLst/>
          </a:prstGeom>
          <a:noFill/>
          <a:ln w="9525">
            <a:noFill/>
            <a:miter lim="800000"/>
            <a:headEnd/>
            <a:tailEnd/>
          </a:ln>
        </p:spPr>
      </p:pic>
      <p:grpSp>
        <p:nvGrpSpPr>
          <p:cNvPr id="16" name="Group 42"/>
          <p:cNvGrpSpPr/>
          <p:nvPr/>
        </p:nvGrpSpPr>
        <p:grpSpPr>
          <a:xfrm>
            <a:off x="-7938" y="5274"/>
            <a:ext cx="8937656" cy="1187450"/>
            <a:chOff x="-7938" y="5274"/>
            <a:chExt cx="8937656" cy="1187450"/>
          </a:xfrm>
        </p:grpSpPr>
        <p:pic>
          <p:nvPicPr>
            <p:cNvPr id="17" name="Picture 3"/>
            <p:cNvPicPr>
              <a:picLocks noChangeAspect="1" noChangeArrowheads="1"/>
            </p:cNvPicPr>
            <p:nvPr/>
          </p:nvPicPr>
          <p:blipFill>
            <a:blip r:embed="rId7" cstate="print"/>
            <a:srcRect/>
            <a:stretch>
              <a:fillRect/>
            </a:stretch>
          </p:blipFill>
          <p:spPr bwMode="auto">
            <a:xfrm>
              <a:off x="-7938" y="5274"/>
              <a:ext cx="4645026" cy="1187450"/>
            </a:xfrm>
            <a:prstGeom prst="rect">
              <a:avLst/>
            </a:prstGeom>
            <a:noFill/>
            <a:ln w="9525">
              <a:noFill/>
              <a:miter lim="800000"/>
              <a:headEnd/>
              <a:tailEnd/>
            </a:ln>
          </p:spPr>
        </p:pic>
        <p:sp>
          <p:nvSpPr>
            <p:cNvPr id="21" name="TextBox 20"/>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2" name="矩形 19"/>
            <p:cNvSpPr>
              <a:spLocks noChangeArrowheads="1"/>
            </p:cNvSpPr>
            <p:nvPr/>
          </p:nvSpPr>
          <p:spPr bwMode="auto">
            <a:xfrm>
              <a:off x="4489077" y="442516"/>
              <a:ext cx="4440641" cy="430887"/>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a:t>
              </a:r>
              <a:r>
                <a:rPr lang="en-US" altLang="zh-CN" sz="2200" b="1" dirty="0" smtClean="0">
                  <a:solidFill>
                    <a:srgbClr val="0070C0"/>
                  </a:solidFill>
                  <a:latin typeface="Helvetica" pitchFamily="34" charset="0"/>
                  <a:ea typeface="Helvetica Neue"/>
                  <a:cs typeface="Helvetica Neue"/>
                </a:rPr>
                <a:t>university education</a:t>
              </a:r>
              <a:endParaRPr lang="en-US" altLang="zh-CN" sz="2200" b="1" dirty="0">
                <a:solidFill>
                  <a:srgbClr val="0070C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3" cstate="print"/>
          <a:srcRect/>
          <a:stretch>
            <a:fillRect/>
          </a:stretch>
        </p:blipFill>
        <p:spPr bwMode="auto">
          <a:xfrm>
            <a:off x="500034" y="2714620"/>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610013"/>
            <a:ext cx="8286776" cy="830997"/>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What are the features of Communicative Language    </a:t>
            </a:r>
          </a:p>
          <a:p>
            <a:pPr eaLnBrk="0" hangingPunct="0">
              <a:defRPr/>
            </a:pPr>
            <a:r>
              <a:rPr lang="en-US" altLang="zh-CN" sz="2400" dirty="0" smtClean="0">
                <a:latin typeface="Helvetica"/>
                <a:ea typeface="楷体_GB2312" pitchFamily="49" charset="-122"/>
              </a:rPr>
              <a:t>    Teaching?</a:t>
            </a:r>
            <a:endParaRPr lang="en-US" altLang="zh-CN" sz="2400" dirty="0">
              <a:latin typeface="Helvetica"/>
              <a:ea typeface="楷体_GB2312" pitchFamily="49" charset="-122"/>
            </a:endParaRPr>
          </a:p>
        </p:txBody>
      </p:sp>
      <p:sp>
        <p:nvSpPr>
          <p:cNvPr id="20" name="矩形 19"/>
          <p:cNvSpPr/>
          <p:nvPr/>
        </p:nvSpPr>
        <p:spPr>
          <a:xfrm>
            <a:off x="1142976" y="3071810"/>
            <a:ext cx="7072362" cy="3194721"/>
          </a:xfrm>
          <a:prstGeom prst="rect">
            <a:avLst/>
          </a:prstGeom>
        </p:spPr>
        <p:txBody>
          <a:bodyPr wrap="square">
            <a:spAutoFit/>
          </a:bodyPr>
          <a:lstStyle/>
          <a:p>
            <a:pPr marL="342900" indent="-342900">
              <a:lnSpc>
                <a:spcPct val="120000"/>
              </a:lnSpc>
              <a:buFont typeface="Arial" pitchFamily="34" charset="0"/>
              <a:buChar char="•"/>
              <a:defRPr/>
            </a:pPr>
            <a:r>
              <a:rPr lang="en-US" altLang="zh-CN" sz="2400" dirty="0" smtClean="0">
                <a:latin typeface="Helvetica"/>
                <a:ea typeface="楷体_GB2312" pitchFamily="49" charset="-122"/>
              </a:rPr>
              <a:t>Communicative competence is the goal;</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An integration of grammatical and functional teaching;</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Accuracy is secondary to conveying a message;</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Focus on communicative and contextual factors in language use;</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Learner-centered and experience-based.</a:t>
            </a:r>
            <a:endParaRPr lang="en-US" altLang="zh-CN" sz="2400" dirty="0">
              <a:latin typeface="Helvetica"/>
              <a:ea typeface="楷体_GB2312" pitchFamily="49" charset="-122"/>
            </a:endParaRPr>
          </a:p>
        </p:txBody>
      </p:sp>
      <p:pic>
        <p:nvPicPr>
          <p:cNvPr id="14" name="Picture 2" descr="E:\2014素材\5009\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314488" flipH="1">
            <a:off x="7534299" y="4925176"/>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42"/>
          <p:cNvGrpSpPr/>
          <p:nvPr/>
        </p:nvGrpSpPr>
        <p:grpSpPr>
          <a:xfrm>
            <a:off x="-7938" y="5274"/>
            <a:ext cx="8937656" cy="1187450"/>
            <a:chOff x="-7938" y="5274"/>
            <a:chExt cx="8937656" cy="1187450"/>
          </a:xfrm>
        </p:grpSpPr>
        <p:pic>
          <p:nvPicPr>
            <p:cNvPr id="16" name="Picture 3"/>
            <p:cNvPicPr>
              <a:picLocks noChangeAspect="1" noChangeArrowheads="1"/>
            </p:cNvPicPr>
            <p:nvPr/>
          </p:nvPicPr>
          <p:blipFill>
            <a:blip r:embed="rId5" cstate="print"/>
            <a:srcRect/>
            <a:stretch>
              <a:fillRect/>
            </a:stretch>
          </p:blipFill>
          <p:spPr bwMode="auto">
            <a:xfrm>
              <a:off x="-7938" y="5274"/>
              <a:ext cx="4645026" cy="1187450"/>
            </a:xfrm>
            <a:prstGeom prst="rect">
              <a:avLst/>
            </a:prstGeom>
            <a:noFill/>
            <a:ln w="9525">
              <a:noFill/>
              <a:miter lim="800000"/>
              <a:headEnd/>
              <a:tailEnd/>
            </a:ln>
          </p:spPr>
        </p:pic>
        <p:sp>
          <p:nvSpPr>
            <p:cNvPr id="18" name="TextBox 17"/>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2" name="矩形 19"/>
            <p:cNvSpPr>
              <a:spLocks noChangeArrowheads="1"/>
            </p:cNvSpPr>
            <p:nvPr/>
          </p:nvSpPr>
          <p:spPr bwMode="auto">
            <a:xfrm>
              <a:off x="4489077" y="442516"/>
              <a:ext cx="4440641" cy="430887"/>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a:t>
              </a:r>
              <a:r>
                <a:rPr lang="en-US" altLang="zh-CN" sz="2200" b="1" dirty="0" smtClean="0">
                  <a:solidFill>
                    <a:srgbClr val="0070C0"/>
                  </a:solidFill>
                  <a:latin typeface="Helvetica" pitchFamily="34" charset="0"/>
                  <a:ea typeface="Helvetica Neue"/>
                  <a:cs typeface="Helvetica Neue"/>
                </a:rPr>
                <a:t>university education</a:t>
              </a:r>
              <a:endParaRPr lang="en-US" altLang="zh-CN" sz="2200" b="1" dirty="0">
                <a:solidFill>
                  <a:srgbClr val="0070C0"/>
                </a:solidFill>
                <a:latin typeface="Helvetica" pitchFamily="34" charset="0"/>
                <a:ea typeface="Helvetica Neue"/>
                <a:cs typeface="Helvetica Neue"/>
              </a:endParaRPr>
            </a:p>
          </p:txBody>
        </p:sp>
      </p:grpSp>
      <p:pic>
        <p:nvPicPr>
          <p:cNvPr id="17"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2015年修改\图片2.jpg"/>
          <p:cNvPicPr>
            <a:picLocks noChangeAspect="1" noChangeArrowheads="1"/>
          </p:cNvPicPr>
          <p:nvPr/>
        </p:nvPicPr>
        <p:blipFill>
          <a:blip r:embed="rId3" cstate="print"/>
          <a:srcRect/>
          <a:stretch>
            <a:fillRect/>
          </a:stretch>
        </p:blipFill>
        <p:spPr bwMode="auto">
          <a:xfrm>
            <a:off x="500034" y="2714620"/>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089034" y="1525736"/>
            <a:ext cx="8197874" cy="830997"/>
          </a:xfrm>
          <a:prstGeom prst="rect">
            <a:avLst/>
          </a:prstGeom>
        </p:spPr>
        <p:txBody>
          <a:bodyPr wrap="square">
            <a:spAutoFit/>
          </a:bodyPr>
          <a:lstStyle/>
          <a:p>
            <a:pPr eaLnBrk="0" hangingPunct="0">
              <a:defRPr/>
            </a:pPr>
            <a:r>
              <a:rPr lang="en-US" altLang="zh-CN" sz="2400" dirty="0" smtClean="0">
                <a:latin typeface="Helvetica"/>
                <a:ea typeface="楷体_GB2312" pitchFamily="49" charset="-122"/>
              </a:rPr>
              <a:t>3. What is the role of teacher in Communicative   </a:t>
            </a:r>
          </a:p>
          <a:p>
            <a:pPr eaLnBrk="0" hangingPunct="0">
              <a:defRPr/>
            </a:pPr>
            <a:r>
              <a:rPr lang="en-US" altLang="zh-CN" sz="2400" dirty="0" smtClean="0">
                <a:latin typeface="Helvetica"/>
                <a:ea typeface="楷体_GB2312" pitchFamily="49" charset="-122"/>
              </a:rPr>
              <a:t>    Language Teaching?</a:t>
            </a:r>
            <a:endParaRPr lang="en-US" altLang="zh-CN" sz="2400" dirty="0">
              <a:latin typeface="Helvetica"/>
              <a:ea typeface="楷体_GB2312" pitchFamily="49" charset="-122"/>
            </a:endParaRPr>
          </a:p>
        </p:txBody>
      </p:sp>
      <p:sp>
        <p:nvSpPr>
          <p:cNvPr id="20" name="矩形 19"/>
          <p:cNvSpPr/>
          <p:nvPr/>
        </p:nvSpPr>
        <p:spPr>
          <a:xfrm>
            <a:off x="1290305" y="3478130"/>
            <a:ext cx="6693566" cy="2308324"/>
          </a:xfrm>
          <a:prstGeom prst="rect">
            <a:avLst/>
          </a:prstGeom>
        </p:spPr>
        <p:txBody>
          <a:bodyPr wrap="square">
            <a:spAutoFit/>
          </a:bodyPr>
          <a:lstStyle/>
          <a:p>
            <a:pPr marL="342900" indent="-342900">
              <a:lnSpc>
                <a:spcPct val="120000"/>
              </a:lnSpc>
              <a:buFont typeface="Arial" pitchFamily="34" charset="0"/>
              <a:buChar char="•"/>
              <a:defRPr/>
            </a:pPr>
            <a:r>
              <a:rPr lang="en-US" altLang="zh-CN" sz="2400" dirty="0" smtClean="0">
                <a:latin typeface="Helvetica"/>
                <a:ea typeface="楷体_GB2312" pitchFamily="49" charset="-122"/>
              </a:rPr>
              <a:t>A facilitator of students’ learning; </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A manager of classroom activities;</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An advisor of students’ questions;</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A co-communicator in the communicative activity.</a:t>
            </a:r>
          </a:p>
        </p:txBody>
      </p:sp>
      <p:pic>
        <p:nvPicPr>
          <p:cNvPr id="13" name="Picture 3" descr="E:\2014素材\5009\25.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945397">
            <a:off x="7286400" y="2500062"/>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42"/>
          <p:cNvGrpSpPr/>
          <p:nvPr/>
        </p:nvGrpSpPr>
        <p:grpSpPr>
          <a:xfrm>
            <a:off x="-7938" y="5274"/>
            <a:ext cx="8937656" cy="1187450"/>
            <a:chOff x="-7938" y="5274"/>
            <a:chExt cx="8937656" cy="1187450"/>
          </a:xfrm>
        </p:grpSpPr>
        <p:pic>
          <p:nvPicPr>
            <p:cNvPr id="18" name="Picture 3"/>
            <p:cNvPicPr>
              <a:picLocks noChangeAspect="1" noChangeArrowheads="1"/>
            </p:cNvPicPr>
            <p:nvPr/>
          </p:nvPicPr>
          <p:blipFill>
            <a:blip r:embed="rId5" cstate="print"/>
            <a:srcRect/>
            <a:stretch>
              <a:fillRect/>
            </a:stretch>
          </p:blipFill>
          <p:spPr bwMode="auto">
            <a:xfrm>
              <a:off x="-7938" y="5274"/>
              <a:ext cx="4645026" cy="1187450"/>
            </a:xfrm>
            <a:prstGeom prst="rect">
              <a:avLst/>
            </a:prstGeom>
            <a:noFill/>
            <a:ln w="9525">
              <a:noFill/>
              <a:miter lim="800000"/>
              <a:headEnd/>
              <a:tailEnd/>
            </a:ln>
          </p:spPr>
        </p:pic>
        <p:sp>
          <p:nvSpPr>
            <p:cNvPr id="21" name="TextBox 20"/>
            <p:cNvSpPr txBox="1"/>
            <p:nvPr/>
          </p:nvSpPr>
          <p:spPr>
            <a:xfrm>
              <a:off x="826635" y="30213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2" name="矩形 19"/>
            <p:cNvSpPr>
              <a:spLocks noChangeArrowheads="1"/>
            </p:cNvSpPr>
            <p:nvPr/>
          </p:nvSpPr>
          <p:spPr bwMode="auto">
            <a:xfrm>
              <a:off x="4489077" y="442516"/>
              <a:ext cx="4440641" cy="430887"/>
            </a:xfrm>
            <a:prstGeom prst="rect">
              <a:avLst/>
            </a:prstGeom>
            <a:noFill/>
            <a:ln w="9525">
              <a:noFill/>
              <a:miter lim="800000"/>
              <a:headEnd/>
              <a:tailEnd/>
            </a:ln>
          </p:spPr>
          <p:txBody>
            <a:bodyPr wrap="square">
              <a:spAutoFit/>
            </a:bodyPr>
            <a:lstStyle/>
            <a:p>
              <a:pPr eaLnBrk="0" hangingPunct="0"/>
              <a:r>
                <a:rPr lang="en-US" altLang="zh-CN" sz="2200" b="1" dirty="0">
                  <a:solidFill>
                    <a:srgbClr val="0070C0"/>
                  </a:solidFill>
                  <a:latin typeface="Helvetica" pitchFamily="34" charset="0"/>
                  <a:ea typeface="Helvetica Neue"/>
                  <a:cs typeface="Helvetica Neue"/>
                </a:rPr>
                <a:t>American </a:t>
              </a:r>
              <a:r>
                <a:rPr lang="en-US" altLang="zh-CN" sz="2200" b="1" dirty="0" smtClean="0">
                  <a:solidFill>
                    <a:srgbClr val="0070C0"/>
                  </a:solidFill>
                  <a:latin typeface="Helvetica" pitchFamily="34" charset="0"/>
                  <a:ea typeface="Helvetica Neue"/>
                  <a:cs typeface="Helvetica Neue"/>
                </a:rPr>
                <a:t>university education</a:t>
              </a:r>
              <a:endParaRPr lang="en-US" altLang="zh-CN" sz="2200" b="1" dirty="0">
                <a:solidFill>
                  <a:srgbClr val="0070C0"/>
                </a:solidFill>
                <a:latin typeface="Helvetica" pitchFamily="34" charset="0"/>
                <a:ea typeface="Helvetica Neue"/>
                <a:cs typeface="Helvetica Neue"/>
              </a:endParaRPr>
            </a:p>
          </p:txBody>
        </p:sp>
      </p:grpSp>
      <p:pic>
        <p:nvPicPr>
          <p:cNvPr id="14"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 xmlns:p14="http://schemas.microsoft.com/office/powerpoint/2010/main" val="353658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3" cstate="print"/>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pic>
        <p:nvPicPr>
          <p:cNvPr id="169985" name="Picture 2"/>
          <p:cNvPicPr>
            <a:picLocks noChangeAspect="1" noChangeArrowheads="1"/>
          </p:cNvPicPr>
          <p:nvPr/>
        </p:nvPicPr>
        <p:blipFill>
          <a:blip r:embed="rId4"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4"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4"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92089" y="4116388"/>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246385" y="1209879"/>
            <a:ext cx="3680147" cy="668247"/>
            <a:chOff x="-246385" y="1209879"/>
            <a:chExt cx="3680147" cy="668247"/>
          </a:xfrm>
        </p:grpSpPr>
        <p:pic>
          <p:nvPicPr>
            <p:cNvPr id="21" name="Picture 3">
              <a:hlinkClick r:id="rId10" action="ppaction://hlinksldjump"/>
            </p:cNvPr>
            <p:cNvPicPr>
              <a:picLocks noChangeAspect="1" noChangeArrowheads="1"/>
            </p:cNvPicPr>
            <p:nvPr/>
          </p:nvPicPr>
          <p:blipFill>
            <a:blip r:embed="rId11"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246385"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nvGrpSpPr>
          <p:cNvPr id="25" name="组合 24"/>
          <p:cNvGrpSpPr/>
          <p:nvPr/>
        </p:nvGrpSpPr>
        <p:grpSpPr>
          <a:xfrm>
            <a:off x="14266" y="0"/>
            <a:ext cx="9144000" cy="708025"/>
            <a:chOff x="14266" y="0"/>
            <a:chExt cx="9144000" cy="708025"/>
          </a:xfrm>
        </p:grpSpPr>
        <p:sp>
          <p:nvSpPr>
            <p:cNvPr id="27"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28" name="TextBox 27"/>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29"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spTree>
    <p:extLst>
      <p:ext uri="{BB962C8B-B14F-4D97-AF65-F5344CB8AC3E}">
        <p14:creationId xmlns="" xmlns:p14="http://schemas.microsoft.com/office/powerpoint/2010/main" val="1107802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45"/>
          <p:cNvSpPr>
            <a:spLocks noChangeArrowheads="1"/>
          </p:cNvSpPr>
          <p:nvPr/>
        </p:nvSpPr>
        <p:spPr bwMode="auto">
          <a:xfrm>
            <a:off x="785786" y="2500306"/>
            <a:ext cx="7234758" cy="1938992"/>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a:rPr>
              <a:t>This passage is ____________ that talks about the author’s personal experience in giving ____________________________ to his son. He states that students can learn better if they are __________________.</a:t>
            </a:r>
          </a:p>
        </p:txBody>
      </p:sp>
      <p:sp>
        <p:nvSpPr>
          <p:cNvPr id="19" name="TextBox 18"/>
          <p:cNvSpPr txBox="1">
            <a:spLocks noChangeArrowheads="1"/>
          </p:cNvSpPr>
          <p:nvPr/>
        </p:nvSpPr>
        <p:spPr bwMode="auto">
          <a:xfrm>
            <a:off x="826267" y="3214686"/>
            <a:ext cx="5031617"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an effective English lesson</a:t>
            </a:r>
            <a:endParaRPr lang="zh-CN" altLang="en-US" sz="2400" b="1" kern="0" dirty="0" smtClean="0">
              <a:solidFill>
                <a:schemeClr val="accent6">
                  <a:lumMod val="75000"/>
                </a:schemeClr>
              </a:solidFill>
              <a:latin typeface="Helvetica"/>
            </a:endParaRPr>
          </a:p>
        </p:txBody>
      </p:sp>
      <p:sp>
        <p:nvSpPr>
          <p:cNvPr id="20" name="TextBox 19"/>
          <p:cNvSpPr txBox="1">
            <a:spLocks noChangeArrowheads="1"/>
          </p:cNvSpPr>
          <p:nvPr/>
        </p:nvSpPr>
        <p:spPr bwMode="auto">
          <a:xfrm>
            <a:off x="971600" y="3939275"/>
            <a:ext cx="2562244"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properly taught</a:t>
            </a:r>
            <a:endParaRPr lang="zh-CN" altLang="en-US" sz="2400" b="1" kern="0" dirty="0" smtClean="0">
              <a:solidFill>
                <a:schemeClr val="accent6">
                  <a:lumMod val="75000"/>
                </a:schemeClr>
              </a:solidFill>
              <a:latin typeface="Helvetica"/>
            </a:endParaRPr>
          </a:p>
        </p:txBody>
      </p:sp>
      <p:grpSp>
        <p:nvGrpSpPr>
          <p:cNvPr id="2" name="组合 1"/>
          <p:cNvGrpSpPr/>
          <p:nvPr/>
        </p:nvGrpSpPr>
        <p:grpSpPr>
          <a:xfrm>
            <a:off x="-14288" y="-27384"/>
            <a:ext cx="8416678" cy="1152525"/>
            <a:chOff x="-14288" y="-27384"/>
            <a:chExt cx="8416678" cy="1152525"/>
          </a:xfrm>
        </p:grpSpPr>
        <p:sp>
          <p:nvSpPr>
            <p:cNvPr id="15" name="TextBox 14"/>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9" name="Picture 2"/>
            <p:cNvPicPr>
              <a:picLocks noChangeAspect="1" noChangeArrowheads="1"/>
            </p:cNvPicPr>
            <p:nvPr/>
          </p:nvPicPr>
          <p:blipFill>
            <a:blip r:embed="rId3" cstate="print"/>
            <a:srcRect/>
            <a:stretch>
              <a:fillRect/>
            </a:stretch>
          </p:blipFill>
          <p:spPr bwMode="auto">
            <a:xfrm>
              <a:off x="-14288" y="-27384"/>
              <a:ext cx="4394201" cy="1152525"/>
            </a:xfrm>
            <a:prstGeom prst="rect">
              <a:avLst/>
            </a:prstGeom>
            <a:noFill/>
            <a:ln w="9525">
              <a:noFill/>
              <a:miter lim="800000"/>
              <a:headEnd/>
              <a:tailEnd/>
            </a:ln>
          </p:spPr>
        </p:pic>
        <p:sp>
          <p:nvSpPr>
            <p:cNvPr id="11" name="TextBox 10">
              <a:hlinkClick r:id="rId4"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
        <p:nvSpPr>
          <p:cNvPr id="12" name="TextBox 11"/>
          <p:cNvSpPr txBox="1">
            <a:spLocks noChangeArrowheads="1"/>
          </p:cNvSpPr>
          <p:nvPr/>
        </p:nvSpPr>
        <p:spPr bwMode="auto">
          <a:xfrm>
            <a:off x="3313105" y="2467269"/>
            <a:ext cx="2044713"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a narrative</a:t>
            </a:r>
            <a:endParaRPr lang="zh-CN" altLang="en-US" sz="2400" b="1" kern="0" dirty="0" smtClean="0">
              <a:solidFill>
                <a:schemeClr val="accent6">
                  <a:lumMod val="75000"/>
                </a:schemeClr>
              </a:solidFill>
              <a:latin typeface="Helvetica"/>
            </a:endParaRPr>
          </a:p>
        </p:txBody>
      </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45"/>
          <p:cNvSpPr>
            <a:spLocks noChangeArrowheads="1"/>
          </p:cNvSpPr>
          <p:nvPr/>
        </p:nvSpPr>
        <p:spPr bwMode="auto">
          <a:xfrm>
            <a:off x="857224" y="2214554"/>
            <a:ext cx="7234758" cy="461665"/>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a:rPr>
              <a:t>What does the son think of the father? (Para. 1)</a:t>
            </a:r>
            <a:endParaRPr lang="zh-CN" altLang="en-US" sz="2400" dirty="0" smtClean="0">
              <a:solidFill>
                <a:sysClr val="windowText" lastClr="000000"/>
              </a:solidFill>
              <a:latin typeface="Helvetica"/>
              <a:ea typeface="方正舒体"/>
            </a:endParaRPr>
          </a:p>
        </p:txBody>
      </p:sp>
      <p:grpSp>
        <p:nvGrpSpPr>
          <p:cNvPr id="2" name="组合 16"/>
          <p:cNvGrpSpPr/>
          <p:nvPr/>
        </p:nvGrpSpPr>
        <p:grpSpPr>
          <a:xfrm>
            <a:off x="553302" y="2766423"/>
            <a:ext cx="7376284" cy="2791600"/>
            <a:chOff x="553302" y="4331444"/>
            <a:chExt cx="7376284" cy="2791600"/>
          </a:xfrm>
        </p:grpSpPr>
        <p:grpSp>
          <p:nvGrpSpPr>
            <p:cNvPr id="3" name="组合 15"/>
            <p:cNvGrpSpPr/>
            <p:nvPr/>
          </p:nvGrpSpPr>
          <p:grpSpPr>
            <a:xfrm>
              <a:off x="553302" y="4331444"/>
              <a:ext cx="7376284" cy="2791600"/>
              <a:chOff x="481864" y="4063362"/>
              <a:chExt cx="7376284" cy="2791600"/>
            </a:xfrm>
          </p:grpSpPr>
          <p:sp>
            <p:nvSpPr>
              <p:cNvPr id="11" name="圆角矩形 10"/>
              <p:cNvSpPr/>
              <p:nvPr/>
            </p:nvSpPr>
            <p:spPr>
              <a:xfrm>
                <a:off x="1270278" y="4797151"/>
                <a:ext cx="6587870" cy="205781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864" y="4063362"/>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785786" y="453897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8" name="TextBox 7"/>
            <p:cNvSpPr txBox="1"/>
            <p:nvPr/>
          </p:nvSpPr>
          <p:spPr>
            <a:xfrm>
              <a:off x="1341716" y="5479971"/>
              <a:ext cx="6357982" cy="1200329"/>
            </a:xfrm>
            <a:prstGeom prst="rect">
              <a:avLst/>
            </a:prstGeom>
            <a:noFill/>
          </p:spPr>
          <p:txBody>
            <a:bodyPr wrap="square" rtlCol="0">
              <a:spAutoFit/>
            </a:bodyPr>
            <a:lstStyle/>
            <a:p>
              <a:pPr marL="457200" indent="-457200">
                <a:spcBef>
                  <a:spcPct val="20000"/>
                </a:spcBef>
                <a:buClr>
                  <a:srgbClr val="D16349"/>
                </a:buClr>
                <a:buSzPct val="85000"/>
              </a:pPr>
              <a:r>
                <a:rPr lang="en-US" altLang="zh-CN" sz="2400" kern="0" dirty="0" smtClean="0">
                  <a:latin typeface="Helvetica"/>
                </a:rPr>
                <a:t>      A tedious oddity: a father he is obliged to listen to and a man absorbed in the rules of grammar.</a:t>
              </a:r>
            </a:p>
          </p:txBody>
        </p:sp>
      </p:grpSp>
      <p:grpSp>
        <p:nvGrpSpPr>
          <p:cNvPr id="15" name="组合 14"/>
          <p:cNvGrpSpPr/>
          <p:nvPr/>
        </p:nvGrpSpPr>
        <p:grpSpPr>
          <a:xfrm>
            <a:off x="-14288" y="-27384"/>
            <a:ext cx="8416678" cy="1152525"/>
            <a:chOff x="-14288" y="-27384"/>
            <a:chExt cx="8416678" cy="1152525"/>
          </a:xfrm>
        </p:grpSpPr>
        <p:sp>
          <p:nvSpPr>
            <p:cNvPr id="16" name="TextBox 15"/>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7" name="Picture 2"/>
            <p:cNvPicPr>
              <a:picLocks noChangeAspect="1" noChangeArrowheads="1"/>
            </p:cNvPicPr>
            <p:nvPr/>
          </p:nvPicPr>
          <p:blipFill>
            <a:blip r:embed="rId5" cstate="print"/>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6"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2047018"/>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Why was the writer shocked by his student’s answer?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2-4)</a:t>
            </a:r>
            <a:endParaRPr lang="en-US" altLang="zh-CN" sz="2400" dirty="0">
              <a:solidFill>
                <a:sysClr val="windowText" lastClr="000000"/>
              </a:solidFill>
              <a:latin typeface="Helvetica"/>
              <a:ea typeface="方正舒体"/>
            </a:endParaRPr>
          </a:p>
        </p:txBody>
      </p:sp>
      <p:grpSp>
        <p:nvGrpSpPr>
          <p:cNvPr id="14" name="组合 13"/>
          <p:cNvGrpSpPr/>
          <p:nvPr/>
        </p:nvGrpSpPr>
        <p:grpSpPr>
          <a:xfrm>
            <a:off x="323528" y="3071810"/>
            <a:ext cx="7934657" cy="1946526"/>
            <a:chOff x="323528" y="3071810"/>
            <a:chExt cx="7934657" cy="1946526"/>
          </a:xfrm>
        </p:grpSpPr>
        <p:sp>
          <p:nvSpPr>
            <p:cNvPr id="6" name="圆角矩形 5"/>
            <p:cNvSpPr/>
            <p:nvPr/>
          </p:nvSpPr>
          <p:spPr>
            <a:xfrm>
              <a:off x="913088" y="3794200"/>
              <a:ext cx="7345097" cy="12241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285852" y="3984424"/>
              <a:ext cx="6835415" cy="830997"/>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She is unable to describe her excursion to Europe with the right words.</a:t>
              </a:r>
            </a:p>
          </p:txBody>
        </p:sp>
      </p:grpSp>
      <p:grpSp>
        <p:nvGrpSpPr>
          <p:cNvPr id="11" name="组合 10"/>
          <p:cNvGrpSpPr/>
          <p:nvPr/>
        </p:nvGrpSpPr>
        <p:grpSpPr>
          <a:xfrm>
            <a:off x="-14288" y="-27384"/>
            <a:ext cx="8416678" cy="1152525"/>
            <a:chOff x="-14288" y="-27384"/>
            <a:chExt cx="8416678" cy="1152525"/>
          </a:xfrm>
        </p:grpSpPr>
        <p:sp>
          <p:nvSpPr>
            <p:cNvPr id="12" name="TextBox 11"/>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3" name="Picture 2"/>
            <p:cNvPicPr>
              <a:picLocks noChangeAspect="1" noChangeArrowheads="1"/>
            </p:cNvPicPr>
            <p:nvPr/>
          </p:nvPicPr>
          <p:blipFill>
            <a:blip r:embed="rId5" cstate="print"/>
            <a:srcRect/>
            <a:stretch>
              <a:fillRect/>
            </a:stretch>
          </p:blipFill>
          <p:spPr bwMode="auto">
            <a:xfrm>
              <a:off x="-14288" y="-27384"/>
              <a:ext cx="4394201" cy="1152525"/>
            </a:xfrm>
            <a:prstGeom prst="rect">
              <a:avLst/>
            </a:prstGeom>
            <a:noFill/>
            <a:ln w="9525">
              <a:noFill/>
              <a:miter lim="800000"/>
              <a:headEnd/>
              <a:tailEnd/>
            </a:ln>
          </p:spPr>
        </p:pic>
        <p:sp>
          <p:nvSpPr>
            <p:cNvPr id="17" name="TextBox 16">
              <a:hlinkClick r:id="rId6"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945" y="2047018"/>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conclusion did the writer draw from the example of his student?  (Para. 5)</a:t>
            </a:r>
            <a:endParaRPr lang="en-US" altLang="zh-CN" sz="2400" dirty="0">
              <a:solidFill>
                <a:sysClr val="windowText" lastClr="000000"/>
              </a:solidFill>
              <a:latin typeface="Helvetica"/>
              <a:ea typeface="方正舒体"/>
            </a:endParaRPr>
          </a:p>
        </p:txBody>
      </p:sp>
      <p:grpSp>
        <p:nvGrpSpPr>
          <p:cNvPr id="3" name="组合 13"/>
          <p:cNvGrpSpPr/>
          <p:nvPr/>
        </p:nvGrpSpPr>
        <p:grpSpPr>
          <a:xfrm>
            <a:off x="323528" y="3071810"/>
            <a:ext cx="7934657" cy="2718878"/>
            <a:chOff x="323528" y="3071810"/>
            <a:chExt cx="7934657" cy="2718878"/>
          </a:xfrm>
        </p:grpSpPr>
        <p:sp>
          <p:nvSpPr>
            <p:cNvPr id="6" name="圆角矩形 5"/>
            <p:cNvSpPr/>
            <p:nvPr/>
          </p:nvSpPr>
          <p:spPr>
            <a:xfrm>
              <a:off x="913088" y="3794200"/>
              <a:ext cx="7345097" cy="199648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285852" y="3984424"/>
              <a:ext cx="6835415" cy="1421928"/>
            </a:xfrm>
            <a:prstGeom prst="rect">
              <a:avLst/>
            </a:prstGeom>
            <a:noFill/>
          </p:spPr>
          <p:txBody>
            <a:bodyPr wrap="square" rtlCol="0">
              <a:spAutoFit/>
            </a:bodyPr>
            <a:lstStyle/>
            <a:p>
              <a:pPr algn="just">
                <a:lnSpc>
                  <a:spcPct val="120000"/>
                </a:lnSpc>
              </a:pPr>
              <a:r>
                <a:rPr lang="en-US" altLang="zh-CN" sz="2400" dirty="0" smtClean="0">
                  <a:latin typeface="Helvetica"/>
                </a:rPr>
                <a:t>Students ___________ the bulk of the _______ for these knowledge ______ because there is a sense that they should ___________.</a:t>
              </a:r>
              <a:endParaRPr lang="en-US" altLang="zh-CN" sz="2400" dirty="0">
                <a:latin typeface="Helvetica"/>
              </a:endParaRPr>
            </a:p>
          </p:txBody>
        </p:sp>
      </p:grpSp>
      <p:sp>
        <p:nvSpPr>
          <p:cNvPr id="10" name="矩形 9"/>
          <p:cNvSpPr/>
          <p:nvPr/>
        </p:nvSpPr>
        <p:spPr>
          <a:xfrm>
            <a:off x="2613551" y="4000504"/>
            <a:ext cx="2172763"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unfairly bear </a:t>
            </a:r>
            <a:endParaRPr lang="zh-CN" altLang="en-US" sz="2400" b="1" dirty="0">
              <a:solidFill>
                <a:schemeClr val="accent6">
                  <a:lumMod val="75000"/>
                </a:schemeClr>
              </a:solidFill>
              <a:latin typeface="Helvetica"/>
            </a:endParaRPr>
          </a:p>
        </p:txBody>
      </p:sp>
      <p:sp>
        <p:nvSpPr>
          <p:cNvPr id="11" name="矩形 10"/>
          <p:cNvSpPr/>
          <p:nvPr/>
        </p:nvSpPr>
        <p:spPr>
          <a:xfrm>
            <a:off x="6756955" y="4038905"/>
            <a:ext cx="2172763"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criticism</a:t>
            </a:r>
            <a:endParaRPr lang="zh-CN" altLang="en-US" sz="2400" b="1" dirty="0">
              <a:solidFill>
                <a:schemeClr val="accent6">
                  <a:lumMod val="75000"/>
                </a:schemeClr>
              </a:solidFill>
              <a:latin typeface="Helvetica"/>
            </a:endParaRPr>
          </a:p>
        </p:txBody>
      </p:sp>
      <p:sp>
        <p:nvSpPr>
          <p:cNvPr id="12" name="矩形 11"/>
          <p:cNvSpPr/>
          <p:nvPr/>
        </p:nvSpPr>
        <p:spPr>
          <a:xfrm>
            <a:off x="4143372" y="4437712"/>
            <a:ext cx="1643074"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deficits</a:t>
            </a:r>
            <a:endParaRPr lang="zh-CN" altLang="en-US" sz="2400" b="1" dirty="0">
              <a:solidFill>
                <a:schemeClr val="accent6">
                  <a:lumMod val="75000"/>
                </a:schemeClr>
              </a:solidFill>
              <a:latin typeface="Helvetica"/>
            </a:endParaRPr>
          </a:p>
        </p:txBody>
      </p:sp>
      <p:sp>
        <p:nvSpPr>
          <p:cNvPr id="13" name="矩形 12"/>
          <p:cNvSpPr/>
          <p:nvPr/>
        </p:nvSpPr>
        <p:spPr>
          <a:xfrm>
            <a:off x="4500562" y="4857760"/>
            <a:ext cx="2071702"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know better</a:t>
            </a:r>
            <a:endParaRPr lang="zh-CN" altLang="en-US" sz="2400" b="1" dirty="0">
              <a:solidFill>
                <a:schemeClr val="accent6">
                  <a:lumMod val="75000"/>
                </a:schemeClr>
              </a:solidFill>
              <a:latin typeface="Helvetica"/>
            </a:endParaRPr>
          </a:p>
        </p:txBody>
      </p:sp>
      <p:grpSp>
        <p:nvGrpSpPr>
          <p:cNvPr id="17" name="组合 16"/>
          <p:cNvGrpSpPr/>
          <p:nvPr/>
        </p:nvGrpSpPr>
        <p:grpSpPr>
          <a:xfrm>
            <a:off x="-14288" y="-27384"/>
            <a:ext cx="8416678" cy="1152525"/>
            <a:chOff x="-14288" y="-27384"/>
            <a:chExt cx="8416678" cy="1152525"/>
          </a:xfrm>
        </p:grpSpPr>
        <p:sp>
          <p:nvSpPr>
            <p:cNvPr id="18" name="TextBox 17"/>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9" name="Picture 2"/>
            <p:cNvPicPr>
              <a:picLocks noChangeAspect="1" noChangeArrowheads="1"/>
            </p:cNvPicPr>
            <p:nvPr/>
          </p:nvPicPr>
          <p:blipFill>
            <a:blip r:embed="rId5" cstate="print"/>
            <a:srcRect/>
            <a:stretch>
              <a:fillRect/>
            </a:stretch>
          </p:blipFill>
          <p:spPr bwMode="auto">
            <a:xfrm>
              <a:off x="-14288" y="-27384"/>
              <a:ext cx="4394201" cy="1152525"/>
            </a:xfrm>
            <a:prstGeom prst="rect">
              <a:avLst/>
            </a:prstGeom>
            <a:noFill/>
            <a:ln w="9525">
              <a:noFill/>
              <a:miter lim="800000"/>
              <a:headEnd/>
              <a:tailEnd/>
            </a:ln>
          </p:spPr>
        </p:pic>
        <p:sp>
          <p:nvSpPr>
            <p:cNvPr id="20" name="TextBox 19">
              <a:hlinkClick r:id="rId6"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81510" y="1767553"/>
            <a:ext cx="8352928" cy="3901457"/>
            <a:chOff x="428596" y="2365441"/>
            <a:chExt cx="8352928" cy="3687145"/>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2365441"/>
              <a:ext cx="8352928" cy="36871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750451"/>
              <a:ext cx="6143668" cy="2600377"/>
            </a:xfrm>
            <a:prstGeom prst="rect">
              <a:avLst/>
            </a:prstGeom>
            <a:noFill/>
          </p:spPr>
          <p:txBody>
            <a:bodyPr wrap="square" rtlCol="0">
              <a:spAutoFit/>
            </a:bodyPr>
            <a:lstStyle/>
            <a:p>
              <a:pPr marL="342900" indent="-342900">
                <a:lnSpc>
                  <a:spcPct val="120000"/>
                </a:lnSpc>
                <a:buFont typeface="Arial" pitchFamily="34" charset="0"/>
                <a:buChar char="•"/>
                <a:defRPr/>
              </a:pPr>
              <a:r>
                <a:rPr lang="en-US" altLang="zh-CN" sz="2400" dirty="0" smtClean="0">
                  <a:latin typeface="Helvetica"/>
                  <a:ea typeface="楷体_GB2312" pitchFamily="49" charset="-122"/>
                </a:rPr>
                <a:t>The author is absorbed in ________; </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The author was shocked by his student’s _______ to describe properly her trip to Europe; </a:t>
              </a:r>
            </a:p>
            <a:p>
              <a:pPr marL="342900" indent="-342900">
                <a:lnSpc>
                  <a:spcPct val="120000"/>
                </a:lnSpc>
                <a:buFont typeface="Arial" pitchFamily="34" charset="0"/>
                <a:buChar char="•"/>
                <a:defRPr/>
              </a:pPr>
              <a:r>
                <a:rPr lang="en-US" altLang="zh-CN" sz="2400" dirty="0" smtClean="0">
                  <a:latin typeface="Helvetica"/>
                  <a:ea typeface="楷体_GB2312" pitchFamily="49" charset="-122"/>
                </a:rPr>
                <a:t>Students should ____________ for these knowledge deficits.</a:t>
              </a:r>
            </a:p>
          </p:txBody>
        </p:sp>
      </p:grpSp>
      <p:sp>
        <p:nvSpPr>
          <p:cNvPr id="41" name="TextBox 40"/>
          <p:cNvSpPr txBox="1">
            <a:spLocks noChangeArrowheads="1"/>
          </p:cNvSpPr>
          <p:nvPr/>
        </p:nvSpPr>
        <p:spPr bwMode="auto">
          <a:xfrm>
            <a:off x="428596" y="1261839"/>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1- 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a:off x="2699792" y="1305888"/>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5</a:t>
            </a:r>
            <a:endParaRPr lang="en-US" altLang="zh-CN" sz="2400" b="1" dirty="0">
              <a:solidFill>
                <a:schemeClr val="accent6">
                  <a:lumMod val="75000"/>
                </a:schemeClr>
              </a:solidFill>
              <a:latin typeface="Helvetica"/>
              <a:ea typeface="方正舒体"/>
            </a:endParaRPr>
          </a:p>
        </p:txBody>
      </p:sp>
      <p:sp>
        <p:nvSpPr>
          <p:cNvPr id="12" name="矩形 11"/>
          <p:cNvSpPr/>
          <p:nvPr/>
        </p:nvSpPr>
        <p:spPr>
          <a:xfrm>
            <a:off x="3419872" y="1309293"/>
            <a:ext cx="4339650" cy="535531"/>
          </a:xfrm>
          <a:prstGeom prst="rect">
            <a:avLst/>
          </a:prstGeom>
        </p:spPr>
        <p:txBody>
          <a:bodyPr wrap="none">
            <a:spAutoFit/>
          </a:bodyPr>
          <a:lstStyle/>
          <a:p>
            <a:pPr algn="just">
              <a:lnSpc>
                <a:spcPct val="120000"/>
              </a:lnSpc>
            </a:pPr>
            <a:r>
              <a:rPr lang="en-US" altLang="zh-CN" sz="2400" dirty="0" smtClean="0">
                <a:latin typeface="Helvetica"/>
              </a:rPr>
              <a:t>the background of the story</a:t>
            </a:r>
          </a:p>
        </p:txBody>
      </p:sp>
      <p:sp>
        <p:nvSpPr>
          <p:cNvPr id="22" name="矩形 21"/>
          <p:cNvSpPr/>
          <p:nvPr/>
        </p:nvSpPr>
        <p:spPr>
          <a:xfrm>
            <a:off x="4724246" y="2174941"/>
            <a:ext cx="1503938" cy="461665"/>
          </a:xfrm>
          <a:prstGeom prst="rect">
            <a:avLst/>
          </a:prstGeom>
        </p:spPr>
        <p:txBody>
          <a:bodyPr wrap="none">
            <a:spAutoFit/>
          </a:bodyPr>
          <a:lstStyle/>
          <a:p>
            <a:r>
              <a:rPr lang="en-US" altLang="zh-CN" sz="2400" b="1" dirty="0" smtClean="0">
                <a:solidFill>
                  <a:srgbClr val="FF6600"/>
                </a:solidFill>
                <a:latin typeface="Helvetica"/>
                <a:ea typeface="楷体_GB2312" pitchFamily="49" charset="-122"/>
              </a:rPr>
              <a:t>grammar</a:t>
            </a:r>
            <a:endParaRPr lang="zh-CN" altLang="en-US" sz="2400" b="1" dirty="0">
              <a:solidFill>
                <a:srgbClr val="FF6600"/>
              </a:solidFill>
            </a:endParaRPr>
          </a:p>
        </p:txBody>
      </p:sp>
      <p:sp>
        <p:nvSpPr>
          <p:cNvPr id="23" name="矩形 22"/>
          <p:cNvSpPr/>
          <p:nvPr/>
        </p:nvSpPr>
        <p:spPr>
          <a:xfrm>
            <a:off x="1142976" y="3071810"/>
            <a:ext cx="1430200" cy="461665"/>
          </a:xfrm>
          <a:prstGeom prst="rect">
            <a:avLst/>
          </a:prstGeom>
        </p:spPr>
        <p:txBody>
          <a:bodyPr wrap="none">
            <a:spAutoFit/>
          </a:bodyPr>
          <a:lstStyle/>
          <a:p>
            <a:r>
              <a:rPr lang="en-US" altLang="zh-CN" sz="2400" b="1" dirty="0" smtClean="0">
                <a:solidFill>
                  <a:srgbClr val="FF6600"/>
                </a:solidFill>
                <a:latin typeface="Helvetica"/>
                <a:ea typeface="楷体_GB2312" pitchFamily="49" charset="-122"/>
              </a:rPr>
              <a:t>inability </a:t>
            </a:r>
            <a:endParaRPr lang="zh-CN" altLang="en-US" sz="2400" b="1" dirty="0">
              <a:solidFill>
                <a:srgbClr val="FF6600"/>
              </a:solidFill>
            </a:endParaRPr>
          </a:p>
        </p:txBody>
      </p:sp>
      <p:sp>
        <p:nvSpPr>
          <p:cNvPr id="24" name="矩形 23"/>
          <p:cNvSpPr/>
          <p:nvPr/>
        </p:nvSpPr>
        <p:spPr>
          <a:xfrm>
            <a:off x="3357554" y="3967467"/>
            <a:ext cx="2339102" cy="461665"/>
          </a:xfrm>
          <a:prstGeom prst="rect">
            <a:avLst/>
          </a:prstGeom>
        </p:spPr>
        <p:txBody>
          <a:bodyPr wrap="none">
            <a:spAutoFit/>
          </a:bodyPr>
          <a:lstStyle/>
          <a:p>
            <a:r>
              <a:rPr lang="en-US" altLang="zh-CN" sz="2400" b="1" dirty="0" smtClean="0">
                <a:solidFill>
                  <a:srgbClr val="FF6600"/>
                </a:solidFill>
                <a:latin typeface="Helvetica"/>
                <a:ea typeface="楷体_GB2312" pitchFamily="49" charset="-122"/>
              </a:rPr>
              <a:t>not be blamed </a:t>
            </a:r>
            <a:endParaRPr lang="zh-CN" altLang="en-US" sz="2400" b="1" dirty="0">
              <a:solidFill>
                <a:srgbClr val="FF6600"/>
              </a:solidFill>
            </a:endParaRPr>
          </a:p>
        </p:txBody>
      </p:sp>
      <p:grpSp>
        <p:nvGrpSpPr>
          <p:cNvPr id="15" name="组合 14"/>
          <p:cNvGrpSpPr/>
          <p:nvPr/>
        </p:nvGrpSpPr>
        <p:grpSpPr>
          <a:xfrm>
            <a:off x="-14288" y="-27384"/>
            <a:ext cx="8416678" cy="1152525"/>
            <a:chOff x="-14288" y="-27384"/>
            <a:chExt cx="8416678" cy="1152525"/>
          </a:xfrm>
        </p:grpSpPr>
        <p:sp>
          <p:nvSpPr>
            <p:cNvPr id="16" name="TextBox 15"/>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9"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20" name="TextBox 19">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P spid="12" grpId="0"/>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8" name="Rectangle 12"/>
          <p:cNvSpPr>
            <a:spLocks noChangeArrowheads="1"/>
          </p:cNvSpPr>
          <p:nvPr/>
        </p:nvSpPr>
        <p:spPr bwMode="auto">
          <a:xfrm>
            <a:off x="637871" y="1163637"/>
            <a:ext cx="7791781"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zh-CN" sz="2400" dirty="0" smtClean="0">
                <a:latin typeface="Helvetica"/>
                <a:ea typeface="宋体" pitchFamily="2" charset="-122"/>
                <a:cs typeface="Times New Roman" pitchFamily="18" charset="0"/>
              </a:rPr>
              <a:t>Why should </a:t>
            </a:r>
            <a:r>
              <a:rPr kumimoji="0" lang="en-US" altLang="zh-CN" sz="2400" b="0" i="0" u="none" strike="noStrike" cap="none" normalizeH="0" baseline="0" dirty="0" smtClean="0">
                <a:ln>
                  <a:noFill/>
                </a:ln>
                <a:solidFill>
                  <a:schemeClr val="tx1"/>
                </a:solidFill>
                <a:effectLst/>
                <a:latin typeface="Helvetica"/>
                <a:ea typeface="宋体" pitchFamily="2" charset="-122"/>
                <a:cs typeface="Times New Roman" pitchFamily="18" charset="0"/>
              </a:rPr>
              <a:t>students not be blamed for their language </a:t>
            </a:r>
            <a:r>
              <a:rPr lang="en-US" altLang="zh-CN" sz="2400" dirty="0" smtClean="0">
                <a:latin typeface="Helvetica"/>
                <a:ea typeface="宋体" pitchFamily="2" charset="-122"/>
                <a:cs typeface="Times New Roman" pitchFamily="18" charset="0"/>
              </a:rPr>
              <a:t>deficiency? (</a:t>
            </a:r>
            <a:r>
              <a:rPr lang="en-US" altLang="zh-CN" sz="2400" dirty="0" err="1" smtClean="0">
                <a:latin typeface="Helvetica"/>
                <a:ea typeface="宋体" pitchFamily="2" charset="-122"/>
                <a:cs typeface="Times New Roman" pitchFamily="18" charset="0"/>
              </a:rPr>
              <a:t>Paras</a:t>
            </a:r>
            <a:r>
              <a:rPr lang="en-US" altLang="zh-CN" sz="2400" dirty="0" smtClean="0">
                <a:latin typeface="Helvetica"/>
                <a:ea typeface="宋体" pitchFamily="2" charset="-122"/>
                <a:cs typeface="Times New Roman" pitchFamily="18" charset="0"/>
              </a:rPr>
              <a:t>. 6-7)</a:t>
            </a:r>
          </a:p>
        </p:txBody>
      </p:sp>
      <p:grpSp>
        <p:nvGrpSpPr>
          <p:cNvPr id="42" name="组合 13"/>
          <p:cNvGrpSpPr/>
          <p:nvPr/>
        </p:nvGrpSpPr>
        <p:grpSpPr>
          <a:xfrm>
            <a:off x="142844" y="2099406"/>
            <a:ext cx="7934657" cy="1401032"/>
            <a:chOff x="323528" y="3071810"/>
            <a:chExt cx="7934657" cy="3109914"/>
          </a:xfrm>
        </p:grpSpPr>
        <p:sp>
          <p:nvSpPr>
            <p:cNvPr id="43" name="圆角矩形 42"/>
            <p:cNvSpPr/>
            <p:nvPr/>
          </p:nvSpPr>
          <p:spPr>
            <a:xfrm>
              <a:off x="913088" y="3794199"/>
              <a:ext cx="7345097" cy="238752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 name="TextBox 44">
              <a:hlinkClick r:id="rId4" action="ppaction://hlinksldjump"/>
            </p:cNvPr>
            <p:cNvSpPr txBox="1"/>
            <p:nvPr/>
          </p:nvSpPr>
          <p:spPr>
            <a:xfrm>
              <a:off x="664545" y="339900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46" name="TextBox 45"/>
            <p:cNvSpPr txBox="1"/>
            <p:nvPr/>
          </p:nvSpPr>
          <p:spPr>
            <a:xfrm>
              <a:off x="1237048" y="4448598"/>
              <a:ext cx="6835415" cy="832255"/>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latin typeface="Helvetica"/>
                </a:rPr>
                <a:t>The learning environment is misleading.</a:t>
              </a:r>
            </a:p>
          </p:txBody>
        </p:sp>
      </p:grpSp>
      <p:pic>
        <p:nvPicPr>
          <p:cNvPr id="214031" name="Picture 15" descr="c:\documents and settings\administrator\application data\360se6\User Data\temp\b508c9c7-ba36-4158-a1f5-451723c87759.jpeg"/>
          <p:cNvPicPr>
            <a:picLocks noChangeAspect="1" noChangeArrowheads="1"/>
          </p:cNvPicPr>
          <p:nvPr/>
        </p:nvPicPr>
        <p:blipFill>
          <a:blip r:embed="rId5" cstate="print"/>
          <a:srcRect/>
          <a:stretch>
            <a:fillRect/>
          </a:stretch>
        </p:blipFill>
        <p:spPr bwMode="auto">
          <a:xfrm>
            <a:off x="497642" y="4071942"/>
            <a:ext cx="3717168" cy="2386009"/>
          </a:xfrm>
          <a:prstGeom prst="rect">
            <a:avLst/>
          </a:prstGeom>
          <a:ln>
            <a:noFill/>
          </a:ln>
          <a:effectLst>
            <a:softEdge rad="112500"/>
          </a:effectLst>
        </p:spPr>
      </p:pic>
      <p:sp>
        <p:nvSpPr>
          <p:cNvPr id="48" name="矩形 47"/>
          <p:cNvSpPr/>
          <p:nvPr/>
        </p:nvSpPr>
        <p:spPr>
          <a:xfrm>
            <a:off x="571472" y="6357958"/>
            <a:ext cx="3877985" cy="451406"/>
          </a:xfrm>
          <a:prstGeom prst="rect">
            <a:avLst/>
          </a:prstGeom>
        </p:spPr>
        <p:txBody>
          <a:bodyPr wrap="non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Sign in grocery stores…</a:t>
            </a:r>
          </a:p>
        </p:txBody>
      </p:sp>
      <p:sp>
        <p:nvSpPr>
          <p:cNvPr id="49" name="TextBox 48"/>
          <p:cNvSpPr txBox="1"/>
          <p:nvPr/>
        </p:nvSpPr>
        <p:spPr>
          <a:xfrm>
            <a:off x="626737" y="4143380"/>
            <a:ext cx="299851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sz="2400" b="1" dirty="0" smtClean="0">
                <a:solidFill>
                  <a:schemeClr val="bg1"/>
                </a:solidFill>
                <a:latin typeface="Helvetica"/>
              </a:rPr>
              <a:t>Stationary section</a:t>
            </a:r>
            <a:endParaRPr lang="zh-CN" altLang="en-US" sz="2400" b="1" dirty="0">
              <a:solidFill>
                <a:schemeClr val="bg1"/>
              </a:solidFill>
              <a:latin typeface="Helvetica"/>
            </a:endParaRPr>
          </a:p>
        </p:txBody>
      </p:sp>
      <p:sp>
        <p:nvSpPr>
          <p:cNvPr id="50" name="矩形 49"/>
          <p:cNvSpPr/>
          <p:nvPr/>
        </p:nvSpPr>
        <p:spPr>
          <a:xfrm>
            <a:off x="4786314" y="6357958"/>
            <a:ext cx="3877985" cy="451406"/>
          </a:xfrm>
          <a:prstGeom prst="rect">
            <a:avLst/>
          </a:prstGeom>
        </p:spPr>
        <p:txBody>
          <a:bodyPr wrap="none">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Friends and loved ones…</a:t>
            </a:r>
          </a:p>
        </p:txBody>
      </p:sp>
      <p:pic>
        <p:nvPicPr>
          <p:cNvPr id="214033" name="Picture 17" descr="c:\documents and settings\administrator\application data\360se6\User Data\temp\200811321957421_2.jpg"/>
          <p:cNvPicPr>
            <a:picLocks noChangeArrowheads="1"/>
          </p:cNvPicPr>
          <p:nvPr/>
        </p:nvPicPr>
        <p:blipFill>
          <a:blip r:embed="rId6" cstate="print"/>
          <a:srcRect/>
          <a:stretch>
            <a:fillRect/>
          </a:stretch>
        </p:blipFill>
        <p:spPr bwMode="auto">
          <a:xfrm>
            <a:off x="4788663" y="4071942"/>
            <a:ext cx="3610800" cy="2386800"/>
          </a:xfrm>
          <a:prstGeom prst="rect">
            <a:avLst/>
          </a:prstGeom>
          <a:ln>
            <a:noFill/>
          </a:ln>
          <a:effectLst>
            <a:softEdge rad="112500"/>
          </a:effectLst>
        </p:spPr>
      </p:pic>
      <p:sp>
        <p:nvSpPr>
          <p:cNvPr id="54" name="云形标注 53"/>
          <p:cNvSpPr/>
          <p:nvPr/>
        </p:nvSpPr>
        <p:spPr>
          <a:xfrm>
            <a:off x="5857884" y="3857628"/>
            <a:ext cx="2214579" cy="928694"/>
          </a:xfrm>
          <a:prstGeom prst="cloudCallout">
            <a:avLst>
              <a:gd name="adj1" fmla="val -53563"/>
              <a:gd name="adj2" fmla="val 5529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latin typeface="Helvetica"/>
              </a:rPr>
              <a:t>Have you ate?</a:t>
            </a:r>
            <a:endParaRPr lang="zh-CN" altLang="en-US" sz="2400" b="1" dirty="0">
              <a:latin typeface="Helvetica"/>
            </a:endParaRPr>
          </a:p>
        </p:txBody>
      </p:sp>
      <p:grpSp>
        <p:nvGrpSpPr>
          <p:cNvPr id="17" name="组合 16"/>
          <p:cNvGrpSpPr/>
          <p:nvPr/>
        </p:nvGrpSpPr>
        <p:grpSpPr>
          <a:xfrm>
            <a:off x="-14288" y="-27384"/>
            <a:ext cx="8416678" cy="1152525"/>
            <a:chOff x="-14288" y="-27384"/>
            <a:chExt cx="8416678" cy="1152525"/>
          </a:xfrm>
        </p:grpSpPr>
        <p:sp>
          <p:nvSpPr>
            <p:cNvPr id="18" name="TextBox 17"/>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9" name="Picture 2"/>
            <p:cNvPicPr>
              <a:picLocks noChangeAspect="1" noChangeArrowheads="1"/>
            </p:cNvPicPr>
            <p:nvPr/>
          </p:nvPicPr>
          <p:blipFill>
            <a:blip r:embed="rId7" cstate="print"/>
            <a:srcRect/>
            <a:stretch>
              <a:fillRect/>
            </a:stretch>
          </p:blipFill>
          <p:spPr bwMode="auto">
            <a:xfrm>
              <a:off x="-14288" y="-27384"/>
              <a:ext cx="4394201" cy="1152525"/>
            </a:xfrm>
            <a:prstGeom prst="rect">
              <a:avLst/>
            </a:prstGeom>
            <a:noFill/>
            <a:ln w="9525">
              <a:noFill/>
              <a:miter lim="800000"/>
              <a:headEnd/>
              <a:tailEnd/>
            </a:ln>
          </p:spPr>
        </p:pic>
        <p:sp>
          <p:nvSpPr>
            <p:cNvPr id="20" name="TextBox 19">
              <a:hlinkClick r:id="rId8"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4031"/>
                                        </p:tgtEl>
                                        <p:attrNameLst>
                                          <p:attrName>style.visibility</p:attrName>
                                        </p:attrNameLst>
                                      </p:cBhvr>
                                      <p:to>
                                        <p:strVal val="visible"/>
                                      </p:to>
                                    </p:set>
                                    <p:animEffect transition="in" filter="blinds(horizontal)">
                                      <p:cBhvr>
                                        <p:cTn id="17" dur="500"/>
                                        <p:tgtEl>
                                          <p:spTgt spid="2140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horizont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blinds(horizontal)">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4033"/>
                                        </p:tgtEl>
                                        <p:attrNameLst>
                                          <p:attrName>style.visibility</p:attrName>
                                        </p:attrNameLst>
                                      </p:cBhvr>
                                      <p:to>
                                        <p:strVal val="visible"/>
                                      </p:to>
                                    </p:set>
                                    <p:animEffect transition="in" filter="blinds(horizontal)">
                                      <p:cBhvr>
                                        <p:cTn id="32" dur="500"/>
                                        <p:tgtEl>
                                          <p:spTgt spid="2140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linds(horizontal)">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2</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1225"/>
            <a:ext cx="6215562" cy="711200"/>
            <a:chOff x="238125" y="911225"/>
            <a:chExt cx="6215562" cy="711200"/>
          </a:xfrm>
        </p:grpSpPr>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solidFill>
                    <a:prstClr val="black"/>
                  </a:solidFill>
                  <a:latin typeface="Helvetica"/>
                  <a:ea typeface="Arial Unicode MS"/>
                  <a:cs typeface="Helvetica Neue"/>
                </a:rPr>
                <a:t>1</a:t>
              </a:r>
              <a:endParaRPr lang="en-US" altLang="zh-CN" sz="4000" dirty="0">
                <a:solidFill>
                  <a:prstClr val="black"/>
                </a:solidFill>
                <a:latin typeface="Helvetica"/>
                <a:ea typeface="Arial Unicode MS"/>
                <a:cs typeface="Helvetica Neue"/>
              </a:endParaRPr>
            </a:p>
          </p:txBody>
        </p:sp>
        <p:sp>
          <p:nvSpPr>
            <p:cNvPr id="9" name="TextBox 8"/>
            <p:cNvSpPr txBox="1"/>
            <p:nvPr/>
          </p:nvSpPr>
          <p:spPr>
            <a:xfrm>
              <a:off x="1547664" y="911225"/>
              <a:ext cx="4906023" cy="646331"/>
            </a:xfrm>
            <a:prstGeom prst="rect">
              <a:avLst/>
            </a:prstGeom>
            <a:noFill/>
          </p:spPr>
          <p:txBody>
            <a:bodyPr wrap="none">
              <a:spAutoFit/>
            </a:bodyPr>
            <a:lstStyle/>
            <a:p>
              <a:pPr>
                <a:defRPr/>
              </a:pPr>
              <a:r>
                <a:rPr lang="en-US" altLang="zh-CN" sz="3600" dirty="0" smtClean="0">
                  <a:solidFill>
                    <a:srgbClr val="FFFFFF"/>
                  </a:solidFill>
                  <a:effectLst>
                    <a:glow rad="101600">
                      <a:prstClr val="black">
                        <a:alpha val="60000"/>
                      </a:prstClr>
                    </a:glow>
                    <a:outerShdw blurRad="38100" dist="38100" dir="2700000" algn="tl">
                      <a:srgbClr val="C0C0C0"/>
                    </a:outerShdw>
                  </a:effectLst>
                  <a:latin typeface="Cooper Black"/>
                  <a:ea typeface="Arial Unicode MS"/>
                  <a:cs typeface="Helvetica Neue"/>
                </a:rPr>
                <a:t>Language in mission</a:t>
              </a:r>
              <a:endParaRPr lang="en-US" altLang="zh-CN" sz="3600" b="1" dirty="0">
                <a:solidFill>
                  <a:prstClr val="black"/>
                </a:solidFill>
                <a:effectLst>
                  <a:glow rad="101600">
                    <a:prstClr val="black">
                      <a:alpha val="60000"/>
                    </a:prstClr>
                  </a:glow>
                </a:effectLst>
                <a:latin typeface="Helvetica Neue"/>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dirty="0">
                  <a:solidFill>
                    <a:prstClr val="black"/>
                  </a:solidFill>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20" name="Text Box 14"/>
          <p:cNvSpPr txBox="1">
            <a:spLocks noChangeArrowheads="1"/>
          </p:cNvSpPr>
          <p:nvPr/>
        </p:nvSpPr>
        <p:spPr bwMode="auto">
          <a:xfrm>
            <a:off x="2679715" y="2459038"/>
            <a:ext cx="6178565"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200" dirty="0" smtClean="0">
                <a:solidFill>
                  <a:prstClr val="black"/>
                </a:solidFill>
                <a:latin typeface="Helvetica"/>
                <a:ea typeface="Gulim" pitchFamily="34" charset="-127"/>
              </a:rPr>
              <a:t>An IMPRESSIVE English lesson</a:t>
            </a: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a:defRPr/>
            </a:pPr>
            <a:r>
              <a:rPr lang="en-US" altLang="zh-CN" sz="2000" b="1" dirty="0">
                <a:solidFill>
                  <a:prstClr val="white"/>
                </a:solidFill>
                <a:effectLst>
                  <a:outerShdw blurRad="38100" dist="38100" dir="2700000" algn="tl">
                    <a:srgbClr val="000000">
                      <a:alpha val="43137"/>
                    </a:srgbClr>
                  </a:outerShdw>
                </a:effectLst>
                <a:latin typeface="Comic Sans MS" pitchFamily="66" charset="0"/>
              </a:rPr>
              <a:t>Objectives</a:t>
            </a:r>
            <a:endParaRPr lang="zh-CN" altLang="en-US" sz="2000" b="1" dirty="0">
              <a:solidFill>
                <a:prstClr val="white"/>
              </a:solidFill>
              <a:effectLst>
                <a:outerShdw blurRad="38100" dist="38100" dir="2700000" algn="tl">
                  <a:srgbClr val="000000">
                    <a:alpha val="43137"/>
                  </a:srgbClr>
                </a:outerShdw>
              </a:effectLst>
              <a:latin typeface="Comic Sans MS" pitchFamily="66" charset="0"/>
            </a:endParaRPr>
          </a:p>
        </p:txBody>
      </p:sp>
      <p:grpSp>
        <p:nvGrpSpPr>
          <p:cNvPr id="31" name="组合 30"/>
          <p:cNvGrpSpPr/>
          <p:nvPr/>
        </p:nvGrpSpPr>
        <p:grpSpPr>
          <a:xfrm>
            <a:off x="2700338" y="3663305"/>
            <a:ext cx="5736399" cy="461665"/>
            <a:chOff x="2700338" y="3663305"/>
            <a:chExt cx="5736399" cy="461665"/>
          </a:xfrm>
        </p:grpSpPr>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kumimoji="1" lang="zh-CN" altLang="en-US">
                <a:solidFill>
                  <a:prstClr val="white"/>
                </a:solidFill>
              </a:endParaRPr>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hangingPunct="0">
                <a:defRPr/>
              </a:pPr>
              <a:r>
                <a:rPr lang="en-US" altLang="zh-CN" sz="2400" dirty="0" smtClean="0">
                  <a:solidFill>
                    <a:srgbClr val="000000"/>
                  </a:solidFill>
                  <a:latin typeface="Helvetica"/>
                </a:rPr>
                <a:t>To talk about language teaching</a:t>
              </a:r>
              <a:endParaRPr lang="en-US" altLang="zh-CN" sz="2400" dirty="0">
                <a:solidFill>
                  <a:srgbClr val="000000"/>
                </a:solidFill>
                <a:latin typeface="Helvetica"/>
              </a:endParaRPr>
            </a:p>
          </p:txBody>
        </p:sp>
      </p:grpSp>
      <p:grpSp>
        <p:nvGrpSpPr>
          <p:cNvPr id="32" name="组合 31"/>
          <p:cNvGrpSpPr/>
          <p:nvPr/>
        </p:nvGrpSpPr>
        <p:grpSpPr>
          <a:xfrm>
            <a:off x="2700338" y="4159250"/>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kumimoji="1" lang="zh-CN" altLang="en-US" sz="2400">
                  <a:solidFill>
                    <a:prstClr val="white"/>
                  </a:solidFill>
                </a:endParaRPr>
              </a:p>
            </p:txBody>
          </p:sp>
        </p:grpSp>
        <p:sp>
          <p:nvSpPr>
            <p:cNvPr id="34" name="矩形 33"/>
            <p:cNvSpPr/>
            <p:nvPr/>
          </p:nvSpPr>
          <p:spPr>
            <a:xfrm>
              <a:off x="2843808" y="4159548"/>
              <a:ext cx="5165035" cy="461665"/>
            </a:xfrm>
            <a:prstGeom prst="rect">
              <a:avLst/>
            </a:prstGeom>
          </p:spPr>
          <p:txBody>
            <a:bodyPr wrap="square">
              <a:spAutoFit/>
            </a:bodyPr>
            <a:lstStyle/>
            <a:p>
              <a:pPr eaLnBrk="0" hangingPunct="0">
                <a:defRPr/>
              </a:pPr>
              <a:r>
                <a:rPr lang="en-US" altLang="zh-CN" sz="2400" dirty="0" smtClean="0">
                  <a:solidFill>
                    <a:srgbClr val="000000"/>
                  </a:solidFill>
                  <a:latin typeface="Helvetica"/>
                </a:rPr>
                <a:t>To further understand the text</a:t>
              </a:r>
              <a:endParaRPr lang="en-US" altLang="zh-CN" sz="2400" dirty="0">
                <a:solidFill>
                  <a:srgbClr val="000000"/>
                </a:solidFill>
                <a:latin typeface="Helvetica"/>
              </a:endParaRPr>
            </a:p>
          </p:txBody>
        </p:sp>
      </p:grpSp>
      <p:grpSp>
        <p:nvGrpSpPr>
          <p:cNvPr id="36" name="组合 35"/>
          <p:cNvGrpSpPr/>
          <p:nvPr/>
        </p:nvGrpSpPr>
        <p:grpSpPr>
          <a:xfrm>
            <a:off x="2699792" y="4656138"/>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kumimoji="1" lang="zh-CN" altLang="en-US">
                <a:solidFill>
                  <a:prstClr val="white"/>
                </a:solidFill>
              </a:endParaRPr>
            </a:p>
          </p:txBody>
        </p:sp>
      </p:grpSp>
      <p:grpSp>
        <p:nvGrpSpPr>
          <p:cNvPr id="37" name="组合 36"/>
          <p:cNvGrpSpPr/>
          <p:nvPr/>
        </p:nvGrpSpPr>
        <p:grpSpPr>
          <a:xfrm>
            <a:off x="2699792" y="5118283"/>
            <a:ext cx="6444208" cy="461665"/>
            <a:chOff x="2699792" y="5118283"/>
            <a:chExt cx="6444208" cy="461665"/>
          </a:xfrm>
        </p:grpSpPr>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essay writing skill</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kumimoji="1" lang="zh-CN" altLang="en-US">
                <a:solidFill>
                  <a:prstClr val="white"/>
                </a:solidFill>
              </a:endParaRPr>
            </a:p>
          </p:txBody>
        </p:sp>
      </p:grpSp>
    </p:spTree>
    <p:extLst>
      <p:ext uri="{BB962C8B-B14F-4D97-AF65-F5344CB8AC3E}">
        <p14:creationId xmlns="" xmlns:p14="http://schemas.microsoft.com/office/powerpoint/2010/main" val="45081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8" name="Rectangle 12"/>
          <p:cNvSpPr>
            <a:spLocks noChangeArrowheads="1"/>
          </p:cNvSpPr>
          <p:nvPr/>
        </p:nvSpPr>
        <p:spPr bwMode="auto">
          <a:xfrm>
            <a:off x="560869" y="1289626"/>
            <a:ext cx="8113743"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zh-CN" sz="2400" dirty="0" smtClean="0">
                <a:latin typeface="Helvetica"/>
                <a:ea typeface="宋体" pitchFamily="2" charset="-122"/>
                <a:cs typeface="Times New Roman" pitchFamily="18" charset="0"/>
              </a:rPr>
              <a:t>Why should </a:t>
            </a:r>
            <a:r>
              <a:rPr kumimoji="0" lang="en-US" altLang="zh-CN" sz="2400" b="0" i="0" u="none" strike="noStrike" cap="none" normalizeH="0" baseline="0" dirty="0" smtClean="0">
                <a:ln>
                  <a:noFill/>
                </a:ln>
                <a:solidFill>
                  <a:schemeClr val="tx1"/>
                </a:solidFill>
                <a:effectLst/>
                <a:latin typeface="Helvetica"/>
                <a:ea typeface="宋体" pitchFamily="2" charset="-122"/>
                <a:cs typeface="Times New Roman" pitchFamily="18" charset="0"/>
              </a:rPr>
              <a:t>students not be blamed for their language </a:t>
            </a:r>
            <a:r>
              <a:rPr lang="en-US" altLang="zh-CN" sz="2400" dirty="0" smtClean="0">
                <a:latin typeface="Helvetica"/>
                <a:ea typeface="宋体" pitchFamily="2" charset="-122"/>
                <a:cs typeface="Times New Roman" pitchFamily="18" charset="0"/>
              </a:rPr>
              <a:t>deficiency? (Paras.6-7)</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p:txBody>
      </p:sp>
      <p:grpSp>
        <p:nvGrpSpPr>
          <p:cNvPr id="2" name="组合 13"/>
          <p:cNvGrpSpPr/>
          <p:nvPr/>
        </p:nvGrpSpPr>
        <p:grpSpPr>
          <a:xfrm>
            <a:off x="142844" y="2099406"/>
            <a:ext cx="7934657" cy="1686784"/>
            <a:chOff x="323528" y="3071810"/>
            <a:chExt cx="7934657" cy="3109914"/>
          </a:xfrm>
        </p:grpSpPr>
        <p:sp>
          <p:nvSpPr>
            <p:cNvPr id="43" name="圆角矩形 42"/>
            <p:cNvSpPr/>
            <p:nvPr/>
          </p:nvSpPr>
          <p:spPr>
            <a:xfrm>
              <a:off x="913088" y="3794199"/>
              <a:ext cx="7345097" cy="238752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 name="TextBox 44">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46" name="TextBox 45"/>
            <p:cNvSpPr txBox="1"/>
            <p:nvPr/>
          </p:nvSpPr>
          <p:spPr>
            <a:xfrm>
              <a:off x="1237048" y="4032472"/>
              <a:ext cx="6835415" cy="1494274"/>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latin typeface="Helvetica"/>
                </a:rPr>
                <a:t>They are not learning the language adequately and efficiently in school.</a:t>
              </a:r>
            </a:p>
          </p:txBody>
        </p:sp>
      </p:grpSp>
      <p:pic>
        <p:nvPicPr>
          <p:cNvPr id="247812" name="Picture 4" descr="c:\documents and settings\administrator\application data\360se6\User Data\temp\7-1309200J044249.jpg"/>
          <p:cNvPicPr>
            <a:picLocks noChangeAspect="1" noChangeArrowheads="1"/>
          </p:cNvPicPr>
          <p:nvPr/>
        </p:nvPicPr>
        <p:blipFill>
          <a:blip r:embed="rId5" cstate="print"/>
          <a:srcRect/>
          <a:stretch>
            <a:fillRect/>
          </a:stretch>
        </p:blipFill>
        <p:spPr bwMode="auto">
          <a:xfrm>
            <a:off x="285719" y="3988213"/>
            <a:ext cx="4141309" cy="2652299"/>
          </a:xfrm>
          <a:prstGeom prst="rect">
            <a:avLst/>
          </a:prstGeom>
          <a:ln>
            <a:noFill/>
          </a:ln>
          <a:effectLst>
            <a:softEdge rad="112500"/>
          </a:effectLst>
        </p:spPr>
      </p:pic>
      <p:grpSp>
        <p:nvGrpSpPr>
          <p:cNvPr id="15" name="组合 14"/>
          <p:cNvGrpSpPr/>
          <p:nvPr/>
        </p:nvGrpSpPr>
        <p:grpSpPr>
          <a:xfrm>
            <a:off x="-14288" y="-27384"/>
            <a:ext cx="8416678" cy="1152525"/>
            <a:chOff x="-14288" y="-27384"/>
            <a:chExt cx="8416678" cy="1152525"/>
          </a:xfrm>
        </p:grpSpPr>
        <p:sp>
          <p:nvSpPr>
            <p:cNvPr id="17" name="TextBox 16"/>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7812"/>
                                        </p:tgtEl>
                                        <p:attrNameLst>
                                          <p:attrName>style.visibility</p:attrName>
                                        </p:attrNameLst>
                                      </p:cBhvr>
                                      <p:to>
                                        <p:strVal val="visible"/>
                                      </p:to>
                                    </p:set>
                                    <p:animEffect transition="in" filter="blinds(horizontal)">
                                      <p:cBhvr>
                                        <p:cTn id="12" dur="500"/>
                                        <p:tgtEl>
                                          <p:spTgt spid="247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8" name="Rectangle 12"/>
          <p:cNvSpPr>
            <a:spLocks noChangeArrowheads="1"/>
          </p:cNvSpPr>
          <p:nvPr/>
        </p:nvSpPr>
        <p:spPr bwMode="auto">
          <a:xfrm>
            <a:off x="673099" y="1163637"/>
            <a:ext cx="8113743" cy="8104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2800"/>
              </a:lnSpc>
              <a:spcBef>
                <a:spcPct val="20000"/>
              </a:spcBef>
              <a:buClr>
                <a:srgbClr val="D16349"/>
              </a:buClr>
              <a:buSzPct val="85000"/>
            </a:pPr>
            <a:r>
              <a:rPr lang="en-US" altLang="zh-CN" sz="2400" dirty="0" smtClean="0">
                <a:latin typeface="Helvetica"/>
                <a:ea typeface="宋体" pitchFamily="2" charset="-122"/>
                <a:cs typeface="Times New Roman" pitchFamily="18" charset="0"/>
              </a:rPr>
              <a:t>How should grammar be taught as far as the writer is concerned? (Paras.8-10)</a:t>
            </a:r>
          </a:p>
        </p:txBody>
      </p:sp>
      <p:grpSp>
        <p:nvGrpSpPr>
          <p:cNvPr id="14" name="组合 13"/>
          <p:cNvGrpSpPr/>
          <p:nvPr/>
        </p:nvGrpSpPr>
        <p:grpSpPr>
          <a:xfrm>
            <a:off x="142844" y="2099406"/>
            <a:ext cx="7929619" cy="3607456"/>
            <a:chOff x="323528" y="3071810"/>
            <a:chExt cx="7929619" cy="6651044"/>
          </a:xfrm>
        </p:grpSpPr>
        <p:sp>
          <p:nvSpPr>
            <p:cNvPr id="15" name="圆角矩形 14"/>
            <p:cNvSpPr/>
            <p:nvPr/>
          </p:nvSpPr>
          <p:spPr>
            <a:xfrm>
              <a:off x="908050" y="4437712"/>
              <a:ext cx="7345097" cy="528514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71810"/>
              <a:ext cx="1446930"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a:hlinkClick r:id="rId4" action="ppaction://hlinksldjump"/>
            </p:cNvPr>
            <p:cNvSpPr txBox="1"/>
            <p:nvPr/>
          </p:nvSpPr>
          <p:spPr>
            <a:xfrm>
              <a:off x="664545" y="354741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9" name="TextBox 18"/>
            <p:cNvSpPr txBox="1"/>
            <p:nvPr/>
          </p:nvSpPr>
          <p:spPr>
            <a:xfrm>
              <a:off x="1237048" y="4864625"/>
              <a:ext cx="6835415" cy="4392030"/>
            </a:xfrm>
            <a:prstGeom prst="rect">
              <a:avLst/>
            </a:prstGeom>
            <a:noFill/>
          </p:spPr>
          <p:txBody>
            <a:bodyPr wrap="square" rtlCol="0">
              <a:spAutoFit/>
            </a:bodyPr>
            <a:lstStyle/>
            <a:p>
              <a:pPr marL="342900" indent="-342900">
                <a:lnSpc>
                  <a:spcPct val="120000"/>
                </a:lnSpc>
                <a:spcBef>
                  <a:spcPct val="20000"/>
                </a:spcBef>
                <a:buSzPct val="85000"/>
                <a:buFont typeface="Arial" pitchFamily="34" charset="0"/>
                <a:buChar char="•"/>
                <a:defRPr/>
              </a:pPr>
              <a:r>
                <a:rPr lang="en-US" altLang="zh-CN" sz="2400" dirty="0" smtClean="0">
                  <a:latin typeface="Helvetica"/>
                  <a:ea typeface="楷体_GB2312" pitchFamily="49" charset="-122"/>
                </a:rPr>
                <a:t>Grammar must be handled delicately, step by step. An effective way of teaching could arouse children’s interest in learning English grammar.</a:t>
              </a:r>
            </a:p>
            <a:p>
              <a:pPr marL="342900" indent="-342900">
                <a:lnSpc>
                  <a:spcPct val="120000"/>
                </a:lnSpc>
                <a:spcBef>
                  <a:spcPct val="20000"/>
                </a:spcBef>
                <a:buSzPct val="85000"/>
                <a:buFont typeface="Arial" pitchFamily="34" charset="0"/>
                <a:buChar char="•"/>
                <a:defRPr/>
              </a:pPr>
              <a:r>
                <a:rPr lang="en-US" altLang="zh-CN" sz="2400" dirty="0" smtClean="0">
                  <a:latin typeface="Helvetica"/>
                  <a:ea typeface="楷体_GB2312" pitchFamily="49" charset="-122"/>
                </a:rPr>
                <a:t>An example: a grammar lesson with my son</a:t>
              </a:r>
            </a:p>
          </p:txBody>
        </p:sp>
      </p:grpSp>
      <p:grpSp>
        <p:nvGrpSpPr>
          <p:cNvPr id="11" name="组合 10"/>
          <p:cNvGrpSpPr/>
          <p:nvPr/>
        </p:nvGrpSpPr>
        <p:grpSpPr>
          <a:xfrm>
            <a:off x="-14288" y="-27384"/>
            <a:ext cx="8416678" cy="1152525"/>
            <a:chOff x="-14288" y="-27384"/>
            <a:chExt cx="8416678" cy="1152525"/>
          </a:xfrm>
        </p:grpSpPr>
        <p:sp>
          <p:nvSpPr>
            <p:cNvPr id="12" name="TextBox 11"/>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3" name="Picture 2"/>
            <p:cNvPicPr>
              <a:picLocks noChangeAspect="1" noChangeArrowheads="1"/>
            </p:cNvPicPr>
            <p:nvPr/>
          </p:nvPicPr>
          <p:blipFill>
            <a:blip r:embed="rId5" cstate="print"/>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6"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79512" y="2619391"/>
            <a:ext cx="2808163"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r>
              <a:rPr lang="en-US" altLang="zh-CN" sz="2200" dirty="0" smtClean="0">
                <a:latin typeface="Helvetica"/>
              </a:rPr>
              <a:t>In his son’s eyes, the father is one who he has to obey and an oddity absorbed in grammar. (Para.1)</a:t>
            </a:r>
            <a:endParaRPr lang="en-US" altLang="zh-CN" sz="2200" dirty="0">
              <a:latin typeface="Helvetica"/>
              <a:cs typeface="Arial" charset="0"/>
            </a:endParaRPr>
          </a:p>
        </p:txBody>
      </p:sp>
      <p:sp>
        <p:nvSpPr>
          <p:cNvPr id="23" name="圆角矩形 22"/>
          <p:cNvSpPr>
            <a:spLocks noChangeArrowheads="1"/>
          </p:cNvSpPr>
          <p:nvPr/>
        </p:nvSpPr>
        <p:spPr bwMode="auto">
          <a:xfrm>
            <a:off x="3143240" y="2619391"/>
            <a:ext cx="2698697" cy="302418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r>
              <a:rPr lang="en-US" altLang="zh-CN" sz="2200" dirty="0" smtClean="0">
                <a:latin typeface="Helvetica"/>
                <a:cs typeface="Arial" charset="0"/>
              </a:rPr>
              <a:t>He was shocked by his student’s  inability to</a:t>
            </a:r>
          </a:p>
          <a:p>
            <a:r>
              <a:rPr lang="en-US" altLang="zh-CN" sz="2200" dirty="0" smtClean="0">
                <a:latin typeface="Helvetica"/>
                <a:cs typeface="Arial" charset="0"/>
              </a:rPr>
              <a:t>describe properly her excursion to Europe. (</a:t>
            </a:r>
            <a:r>
              <a:rPr lang="en-US" altLang="zh-CN" sz="2200" dirty="0" err="1" smtClean="0">
                <a:latin typeface="Helvetica"/>
                <a:cs typeface="Arial" charset="0"/>
              </a:rPr>
              <a:t>Paras</a:t>
            </a:r>
            <a:r>
              <a:rPr lang="en-US" altLang="zh-CN" sz="2200" dirty="0" smtClean="0">
                <a:latin typeface="Helvetica"/>
                <a:cs typeface="Arial" charset="0"/>
              </a:rPr>
              <a:t>. 2-4)</a:t>
            </a:r>
            <a:endParaRPr lang="en-US" altLang="zh-CN" sz="2200" dirty="0">
              <a:latin typeface="Helvetica"/>
              <a:cs typeface="Arial" charset="0"/>
            </a:endParaRPr>
          </a:p>
        </p:txBody>
      </p:sp>
      <p:sp>
        <p:nvSpPr>
          <p:cNvPr id="24" name="圆角矩形 23"/>
          <p:cNvSpPr>
            <a:spLocks noChangeArrowheads="1"/>
          </p:cNvSpPr>
          <p:nvPr/>
        </p:nvSpPr>
        <p:spPr bwMode="auto">
          <a:xfrm>
            <a:off x="6000760" y="2619391"/>
            <a:ext cx="2952000" cy="3024187"/>
          </a:xfrm>
          <a:prstGeom prst="roundRect">
            <a:avLst>
              <a:gd name="adj" fmla="val 16667"/>
            </a:avLst>
          </a:prstGeom>
          <a:solidFill>
            <a:schemeClr val="bg1"/>
          </a:solidFill>
          <a:ln w="25400" algn="ctr">
            <a:solidFill>
              <a:srgbClr val="9966FF"/>
            </a:solidFill>
            <a:round/>
            <a:headEnd/>
            <a:tailEnd/>
          </a:ln>
          <a:effectLst>
            <a:glow rad="101600">
              <a:schemeClr val="accent4">
                <a:satMod val="175000"/>
                <a:alpha val="40000"/>
              </a:schemeClr>
            </a:glow>
          </a:effectLst>
        </p:spPr>
        <p:txBody>
          <a:bodyPr anchor="ctr"/>
          <a:lstStyle/>
          <a:p>
            <a:r>
              <a:rPr lang="en-US" altLang="zh-CN" sz="2200" dirty="0" smtClean="0">
                <a:latin typeface="Helvetica"/>
                <a:cs typeface="Arial" charset="0"/>
              </a:rPr>
              <a:t>Thesis of the narration: It is unfair to blame students for their language deficiency. (Para.5)</a:t>
            </a:r>
            <a:endParaRPr lang="en-US" altLang="zh-CN" sz="2200" dirty="0">
              <a:latin typeface="Helvetica"/>
              <a:cs typeface="Arial" charset="0"/>
            </a:endParaRPr>
          </a:p>
        </p:txBody>
      </p:sp>
      <p:sp>
        <p:nvSpPr>
          <p:cNvPr id="207878" name="Text Box 9"/>
          <p:cNvSpPr txBox="1">
            <a:spLocks noChangeArrowheads="1"/>
          </p:cNvSpPr>
          <p:nvPr/>
        </p:nvSpPr>
        <p:spPr bwMode="auto">
          <a:xfrm>
            <a:off x="1571604" y="1640791"/>
            <a:ext cx="614366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grpSp>
        <p:nvGrpSpPr>
          <p:cNvPr id="9" name="组合 8"/>
          <p:cNvGrpSpPr/>
          <p:nvPr/>
        </p:nvGrpSpPr>
        <p:grpSpPr>
          <a:xfrm>
            <a:off x="-14288" y="-27384"/>
            <a:ext cx="8416678" cy="1152525"/>
            <a:chOff x="-14288" y="-27384"/>
            <a:chExt cx="8416678" cy="1152525"/>
          </a:xfrm>
        </p:grpSpPr>
        <p:sp>
          <p:nvSpPr>
            <p:cNvPr id="10" name="TextBox 9"/>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1" name="Picture 2"/>
            <p:cNvPicPr>
              <a:picLocks noChangeAspect="1" noChangeArrowheads="1"/>
            </p:cNvPicPr>
            <p:nvPr/>
          </p:nvPicPr>
          <p:blipFill>
            <a:blip r:embed="rId2" cstate="print"/>
            <a:srcRect/>
            <a:stretch>
              <a:fillRect/>
            </a:stretch>
          </p:blipFill>
          <p:spPr bwMode="auto">
            <a:xfrm>
              <a:off x="-14288" y="-27384"/>
              <a:ext cx="4394201" cy="1152525"/>
            </a:xfrm>
            <a:prstGeom prst="rect">
              <a:avLst/>
            </a:prstGeom>
            <a:noFill/>
            <a:ln w="9525">
              <a:noFill/>
              <a:miter lim="800000"/>
              <a:headEnd/>
              <a:tailEnd/>
            </a:ln>
          </p:spPr>
        </p:pic>
        <p:sp>
          <p:nvSpPr>
            <p:cNvPr id="12" name="TextBox 11">
              <a:hlinkClick r:id="rId3"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285720" y="3714752"/>
            <a:ext cx="4114800" cy="2454289"/>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a:noAutofit/>
          </a:bodyPr>
          <a:lstStyle/>
          <a:p>
            <a:pPr marL="0" indent="0">
              <a:spcBef>
                <a:spcPct val="0"/>
              </a:spcBef>
              <a:buNone/>
            </a:pPr>
            <a:r>
              <a:rPr lang="en-US" altLang="zh-CN" sz="2400" dirty="0" smtClean="0">
                <a:latin typeface="Helvetica"/>
                <a:ea typeface="宋体" charset="-122"/>
                <a:cs typeface="Arial" charset="0"/>
              </a:rPr>
              <a:t>Explains  why students shouldn’t be blamed for their language deficiency by providing two reasons and one example.  (</a:t>
            </a:r>
            <a:r>
              <a:rPr lang="en-US" altLang="zh-CN" sz="2400" dirty="0" err="1" smtClean="0">
                <a:latin typeface="Helvetica"/>
                <a:ea typeface="宋体" charset="-122"/>
                <a:cs typeface="Arial" charset="0"/>
              </a:rPr>
              <a:t>Paras</a:t>
            </a:r>
            <a:r>
              <a:rPr lang="en-US" altLang="zh-CN" sz="2400" dirty="0" smtClean="0">
                <a:latin typeface="Helvetica"/>
                <a:ea typeface="宋体" charset="-122"/>
                <a:cs typeface="Arial" charset="0"/>
              </a:rPr>
              <a:t>. 6-10)</a:t>
            </a:r>
          </a:p>
        </p:txBody>
      </p:sp>
      <p:sp>
        <p:nvSpPr>
          <p:cNvPr id="28" name="圆角矩形 27"/>
          <p:cNvSpPr>
            <a:spLocks noChangeArrowheads="1"/>
          </p:cNvSpPr>
          <p:nvPr/>
        </p:nvSpPr>
        <p:spPr bwMode="auto">
          <a:xfrm>
            <a:off x="4749383" y="3721183"/>
            <a:ext cx="4115495"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defRPr/>
            </a:pPr>
            <a:r>
              <a:rPr lang="en-US" altLang="zh-CN" sz="2400" dirty="0" smtClean="0">
                <a:latin typeface="Helvetica"/>
                <a:cs typeface="Arial" charset="0"/>
              </a:rPr>
              <a:t>Elaborates the importance of grammar and vocabulary in learning English. (</a:t>
            </a:r>
            <a:r>
              <a:rPr lang="en-US" altLang="zh-CN" sz="2400" dirty="0" err="1" smtClean="0">
                <a:latin typeface="Helvetica"/>
                <a:cs typeface="Arial" charset="0"/>
              </a:rPr>
              <a:t>Paras</a:t>
            </a:r>
            <a:r>
              <a:rPr lang="en-US" altLang="zh-CN" sz="2400" dirty="0" smtClean="0">
                <a:latin typeface="Helvetica"/>
                <a:cs typeface="Arial" charset="0"/>
              </a:rPr>
              <a:t>. 11-13)</a:t>
            </a:r>
            <a:endParaRPr lang="en-US" altLang="zh-CN" sz="2400" dirty="0">
              <a:latin typeface="Helvetica"/>
              <a:cs typeface="Arial" charset="0"/>
            </a:endParaRPr>
          </a:p>
        </p:txBody>
      </p:sp>
      <p:grpSp>
        <p:nvGrpSpPr>
          <p:cNvPr id="15" name="组合 14"/>
          <p:cNvGrpSpPr/>
          <p:nvPr/>
        </p:nvGrpSpPr>
        <p:grpSpPr>
          <a:xfrm>
            <a:off x="3357554" y="1304311"/>
            <a:ext cx="2448273" cy="2091535"/>
            <a:chOff x="3131841" y="1660524"/>
            <a:chExt cx="2448273" cy="2091535"/>
          </a:xfrm>
        </p:grpSpPr>
        <p:sp>
          <p:nvSpPr>
            <p:cNvPr id="208902" name="Rectangle 12"/>
            <p:cNvSpPr>
              <a:spLocks noChangeArrowheads="1"/>
            </p:cNvSpPr>
            <p:nvPr/>
          </p:nvSpPr>
          <p:spPr bwMode="auto">
            <a:xfrm>
              <a:off x="3131842" y="166052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12" name="Rectangle 12"/>
            <p:cNvSpPr>
              <a:spLocks noChangeArrowheads="1"/>
            </p:cNvSpPr>
            <p:nvPr/>
          </p:nvSpPr>
          <p:spPr bwMode="auto">
            <a:xfrm>
              <a:off x="3131841" y="268756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Body</a:t>
              </a:r>
              <a:endParaRPr lang="zh-CN" altLang="en-US" sz="2600" dirty="0">
                <a:latin typeface="Helvetica"/>
                <a:cs typeface="Arial" charset="0"/>
              </a:endParaRPr>
            </a:p>
          </p:txBody>
        </p:sp>
        <p:sp>
          <p:nvSpPr>
            <p:cNvPr id="13" name="下箭头 12"/>
            <p:cNvSpPr/>
            <p:nvPr/>
          </p:nvSpPr>
          <p:spPr>
            <a:xfrm>
              <a:off x="4141092" y="222917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155815" y="3392019"/>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14288" y="-27384"/>
            <a:ext cx="8416678" cy="1152525"/>
            <a:chOff x="-14288" y="-27384"/>
            <a:chExt cx="8416678" cy="1152525"/>
          </a:xfrm>
        </p:grpSpPr>
        <p:sp>
          <p:nvSpPr>
            <p:cNvPr id="17" name="TextBox 16"/>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8" name="Picture 2"/>
            <p:cNvPicPr>
              <a:picLocks noChangeAspect="1" noChangeArrowheads="1"/>
            </p:cNvPicPr>
            <p:nvPr/>
          </p:nvPicPr>
          <p:blipFill>
            <a:blip r:embed="rId2" cstate="print"/>
            <a:srcRect/>
            <a:stretch>
              <a:fillRect/>
            </a:stretch>
          </p:blipFill>
          <p:spPr bwMode="auto">
            <a:xfrm>
              <a:off x="-14288" y="-27384"/>
              <a:ext cx="4394201" cy="1152525"/>
            </a:xfrm>
            <a:prstGeom prst="rect">
              <a:avLst/>
            </a:prstGeom>
            <a:noFill/>
            <a:ln w="9525">
              <a:noFill/>
              <a:miter lim="800000"/>
              <a:headEnd/>
              <a:tailEnd/>
            </a:ln>
          </p:spPr>
        </p:pic>
        <p:sp>
          <p:nvSpPr>
            <p:cNvPr id="21" name="TextBox 20">
              <a:hlinkClick r:id="rId3"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928662" y="4000504"/>
            <a:ext cx="7715303" cy="1643074"/>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oAutofit/>
          </a:bodyPr>
          <a:lstStyle/>
          <a:p>
            <a:pPr marL="0" indent="0" algn="just">
              <a:spcBef>
                <a:spcPct val="0"/>
              </a:spcBef>
              <a:buNone/>
            </a:pPr>
            <a:r>
              <a:rPr lang="en-US" altLang="zh-CN" sz="2400" dirty="0" smtClean="0">
                <a:latin typeface="Helvetica"/>
                <a:ea typeface="宋体" charset="-122"/>
                <a:cs typeface="Arial" charset="0"/>
              </a:rPr>
              <a:t>Narrates another incident where his son unconsciously uttered a grammatically perfect sentence with a subjunctive mood, which made the author so proud of his son. (</a:t>
            </a:r>
            <a:r>
              <a:rPr lang="en-US" altLang="zh-CN" sz="2400" dirty="0" err="1" smtClean="0">
                <a:latin typeface="Helvetica"/>
                <a:ea typeface="宋体" charset="-122"/>
                <a:cs typeface="Arial" charset="0"/>
              </a:rPr>
              <a:t>Paras</a:t>
            </a:r>
            <a:r>
              <a:rPr lang="en-US" altLang="zh-CN" sz="2400" dirty="0" smtClean="0">
                <a:latin typeface="Helvetica"/>
                <a:ea typeface="宋体" charset="-122"/>
                <a:cs typeface="Arial" charset="0"/>
              </a:rPr>
              <a:t>. 14-17)</a:t>
            </a:r>
          </a:p>
        </p:txBody>
      </p:sp>
      <p:grpSp>
        <p:nvGrpSpPr>
          <p:cNvPr id="10" name="组合 9"/>
          <p:cNvGrpSpPr/>
          <p:nvPr/>
        </p:nvGrpSpPr>
        <p:grpSpPr>
          <a:xfrm>
            <a:off x="3131840" y="1660524"/>
            <a:ext cx="2448273" cy="2056508"/>
            <a:chOff x="3131840" y="1660524"/>
            <a:chExt cx="2448273" cy="2056508"/>
          </a:xfrm>
        </p:grpSpPr>
        <p:grpSp>
          <p:nvGrpSpPr>
            <p:cNvPr id="9" name="组合 8"/>
            <p:cNvGrpSpPr/>
            <p:nvPr/>
          </p:nvGrpSpPr>
          <p:grpSpPr>
            <a:xfrm>
              <a:off x="3131840" y="1660524"/>
              <a:ext cx="2448273" cy="1519487"/>
              <a:chOff x="3131840" y="1660524"/>
              <a:chExt cx="2448273" cy="1519487"/>
            </a:xfrm>
          </p:grpSpPr>
          <p:sp>
            <p:nvSpPr>
              <p:cNvPr id="13" name="Rectangle 12"/>
              <p:cNvSpPr>
                <a:spLocks noChangeArrowheads="1"/>
              </p:cNvSpPr>
              <p:nvPr/>
            </p:nvSpPr>
            <p:spPr bwMode="auto">
              <a:xfrm>
                <a:off x="3131840" y="1660524"/>
                <a:ext cx="2448273"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 </a:t>
                </a:r>
                <a:endParaRPr lang="zh-CN" altLang="en-US" sz="2600" dirty="0">
                  <a:latin typeface="Helvetica"/>
                  <a:cs typeface="Arial" charset="0"/>
                </a:endParaRPr>
              </a:p>
            </p:txBody>
          </p:sp>
          <p:sp>
            <p:nvSpPr>
              <p:cNvPr id="14" name="Rectangle 12"/>
              <p:cNvSpPr>
                <a:spLocks noChangeArrowheads="1"/>
              </p:cNvSpPr>
              <p:nvPr/>
            </p:nvSpPr>
            <p:spPr bwMode="auto">
              <a:xfrm>
                <a:off x="3131841" y="268756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Body</a:t>
                </a:r>
                <a:endParaRPr lang="zh-CN" altLang="en-US" sz="2600" dirty="0">
                  <a:latin typeface="Helvetica"/>
                  <a:cs typeface="Arial" charset="0"/>
                </a:endParaRPr>
              </a:p>
            </p:txBody>
          </p:sp>
        </p:grpSp>
        <p:sp>
          <p:nvSpPr>
            <p:cNvPr id="4" name="下箭头 3"/>
            <p:cNvSpPr/>
            <p:nvPr/>
          </p:nvSpPr>
          <p:spPr>
            <a:xfrm>
              <a:off x="4283968" y="22048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4303782" y="335699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4288" y="-27384"/>
            <a:ext cx="8416678" cy="1152525"/>
            <a:chOff x="-14288" y="-27384"/>
            <a:chExt cx="8416678" cy="1152525"/>
          </a:xfrm>
        </p:grpSpPr>
        <p:sp>
          <p:nvSpPr>
            <p:cNvPr id="22" name="TextBox 21"/>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23" name="Picture 2"/>
            <p:cNvPicPr>
              <a:picLocks noChangeAspect="1" noChangeArrowheads="1"/>
            </p:cNvPicPr>
            <p:nvPr/>
          </p:nvPicPr>
          <p:blipFill>
            <a:blip r:embed="rId2" cstate="print"/>
            <a:srcRect/>
            <a:stretch>
              <a:fillRect/>
            </a:stretch>
          </p:blipFill>
          <p:spPr bwMode="auto">
            <a:xfrm>
              <a:off x="-14288" y="-27384"/>
              <a:ext cx="4394201" cy="1152525"/>
            </a:xfrm>
            <a:prstGeom prst="rect">
              <a:avLst/>
            </a:prstGeom>
            <a:noFill/>
            <a:ln w="9525">
              <a:noFill/>
              <a:miter lim="800000"/>
              <a:headEnd/>
              <a:tailEnd/>
            </a:ln>
          </p:spPr>
        </p:pic>
        <p:sp>
          <p:nvSpPr>
            <p:cNvPr id="24" name="TextBox 23">
              <a:hlinkClick r:id="rId3"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03749" y="1660524"/>
            <a:ext cx="4104456" cy="3983054"/>
            <a:chOff x="2303749" y="1660524"/>
            <a:chExt cx="4104456" cy="3983054"/>
          </a:xfrm>
        </p:grpSpPr>
        <p:sp>
          <p:nvSpPr>
            <p:cNvPr id="12" name="Rectangle 12"/>
            <p:cNvSpPr>
              <a:spLocks noChangeArrowheads="1"/>
            </p:cNvSpPr>
            <p:nvPr/>
          </p:nvSpPr>
          <p:spPr bwMode="auto">
            <a:xfrm>
              <a:off x="2303749" y="1660524"/>
              <a:ext cx="410445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Introduction </a:t>
              </a:r>
              <a:endParaRPr lang="zh-CN" altLang="en-US" sz="2800" dirty="0">
                <a:latin typeface="Helvetica"/>
                <a:cs typeface="Arial" charset="0"/>
              </a:endParaRPr>
            </a:p>
          </p:txBody>
        </p:sp>
        <p:sp>
          <p:nvSpPr>
            <p:cNvPr id="13" name="Rectangle 12"/>
            <p:cNvSpPr>
              <a:spLocks noChangeArrowheads="1"/>
            </p:cNvSpPr>
            <p:nvPr/>
          </p:nvSpPr>
          <p:spPr bwMode="auto">
            <a:xfrm>
              <a:off x="2303749" y="3500438"/>
              <a:ext cx="410445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Body </a:t>
              </a:r>
              <a:endParaRPr lang="zh-CN" altLang="en-US" sz="2800" dirty="0">
                <a:latin typeface="Helvetica"/>
                <a:cs typeface="Arial" charset="0"/>
              </a:endParaRPr>
            </a:p>
          </p:txBody>
        </p:sp>
        <p:sp>
          <p:nvSpPr>
            <p:cNvPr id="15" name="下箭头 14"/>
            <p:cNvSpPr/>
            <p:nvPr/>
          </p:nvSpPr>
          <p:spPr>
            <a:xfrm>
              <a:off x="3929058" y="2428868"/>
              <a:ext cx="646362" cy="7212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3925638" y="4166534"/>
              <a:ext cx="646362" cy="83410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12"/>
            <p:cNvSpPr>
              <a:spLocks noChangeArrowheads="1"/>
            </p:cNvSpPr>
            <p:nvPr/>
          </p:nvSpPr>
          <p:spPr bwMode="auto">
            <a:xfrm>
              <a:off x="2303749" y="5120358"/>
              <a:ext cx="410445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Concluding </a:t>
              </a:r>
              <a:r>
                <a:rPr lang="en-US" altLang="zh-CN" sz="2800" dirty="0" smtClean="0">
                  <a:latin typeface="Helvetica"/>
                  <a:cs typeface="Arial" charset="0"/>
                </a:rPr>
                <a:t>part</a:t>
              </a:r>
              <a:endParaRPr lang="en-US" altLang="zh-CN" sz="2800" dirty="0">
                <a:latin typeface="Helvetica"/>
                <a:cs typeface="Arial" charset="0"/>
              </a:endParaRPr>
            </a:p>
          </p:txBody>
        </p:sp>
      </p:grpSp>
      <p:grpSp>
        <p:nvGrpSpPr>
          <p:cNvPr id="14" name="组合 13"/>
          <p:cNvGrpSpPr/>
          <p:nvPr/>
        </p:nvGrpSpPr>
        <p:grpSpPr>
          <a:xfrm>
            <a:off x="-14288" y="-27384"/>
            <a:ext cx="8416678" cy="1152525"/>
            <a:chOff x="-14288" y="-27384"/>
            <a:chExt cx="8416678" cy="1152525"/>
          </a:xfrm>
        </p:grpSpPr>
        <p:sp>
          <p:nvSpPr>
            <p:cNvPr id="16" name="TextBox 15"/>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17" name="Picture 2"/>
            <p:cNvPicPr>
              <a:picLocks noChangeAspect="1" noChangeArrowheads="1"/>
            </p:cNvPicPr>
            <p:nvPr/>
          </p:nvPicPr>
          <p:blipFill>
            <a:blip r:embed="rId2" cstate="print"/>
            <a:srcRect/>
            <a:stretch>
              <a:fillRect/>
            </a:stretch>
          </p:blipFill>
          <p:spPr bwMode="auto">
            <a:xfrm>
              <a:off x="-14288" y="-27384"/>
              <a:ext cx="4394201" cy="1152525"/>
            </a:xfrm>
            <a:prstGeom prst="rect">
              <a:avLst/>
            </a:prstGeom>
            <a:noFill/>
            <a:ln w="9525">
              <a:noFill/>
              <a:miter lim="800000"/>
              <a:headEnd/>
              <a:tailEnd/>
            </a:ln>
          </p:spPr>
        </p:pic>
        <p:sp>
          <p:nvSpPr>
            <p:cNvPr id="18" name="TextBox 17">
              <a:hlinkClick r:id="rId3"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6095582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2214554"/>
            <a:ext cx="5929339" cy="4154984"/>
          </a:xfrm>
          <a:prstGeom prst="rect">
            <a:avLst/>
          </a:prstGeom>
        </p:spPr>
        <p:txBody>
          <a:bodyPr wrap="square">
            <a:spAutoFit/>
          </a:bodyPr>
          <a:lstStyle/>
          <a:p>
            <a:pPr algn="just">
              <a:lnSpc>
                <a:spcPct val="110000"/>
              </a:lnSpc>
              <a:defRPr/>
            </a:pPr>
            <a:r>
              <a:rPr kumimoji="1" lang="en-US" altLang="zh-CN" sz="2400" b="1" dirty="0" smtClean="0">
                <a:solidFill>
                  <a:srgbClr val="0070C0"/>
                </a:solidFill>
                <a:latin typeface="Helvetica"/>
              </a:rPr>
              <a:t>An Impressive English Lesson</a:t>
            </a:r>
          </a:p>
          <a:p>
            <a:pPr algn="just">
              <a:lnSpc>
                <a:spcPct val="110000"/>
              </a:lnSpc>
              <a:defRPr/>
            </a:pPr>
            <a:endParaRPr kumimoji="1" lang="en-US" altLang="zh-CN" sz="2400" b="1" dirty="0" smtClean="0">
              <a:solidFill>
                <a:srgbClr val="0070C0"/>
              </a:solidFill>
              <a:latin typeface="Helvetica"/>
            </a:endParaRPr>
          </a:p>
          <a:p>
            <a:pPr algn="just">
              <a:lnSpc>
                <a:spcPct val="110000"/>
              </a:lnSpc>
              <a:defRPr/>
            </a:pPr>
            <a:r>
              <a:rPr kumimoji="1" lang="en-US" altLang="zh-CN" sz="2400" dirty="0" smtClean="0">
                <a:latin typeface="Helvetica"/>
              </a:rPr>
              <a:t>To my son, I am a _____________: a father he is __________ listen to and a man ____________ the rules of grammar. And I got ______________ this because my student was unable to describe properly her feeling on her __________ to Europe. </a:t>
            </a:r>
          </a:p>
          <a:p>
            <a:pPr algn="just">
              <a:lnSpc>
                <a:spcPct val="110000"/>
              </a:lnSpc>
              <a:defRPr/>
            </a:pPr>
            <a:endParaRPr kumimoji="1" lang="en-US" altLang="zh-CN" sz="2400" dirty="0">
              <a:latin typeface="Helvetica"/>
            </a:endParaRPr>
          </a:p>
        </p:txBody>
      </p:sp>
      <p:sp>
        <p:nvSpPr>
          <p:cNvPr id="21" name="右箭头 20">
            <a:hlinkClick r:id="" action="ppaction://hlinkshowjump?jump=nextslide"/>
          </p:cNvPr>
          <p:cNvSpPr/>
          <p:nvPr/>
        </p:nvSpPr>
        <p:spPr>
          <a:xfrm>
            <a:off x="5843634" y="560498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6" name="矩形 15"/>
          <p:cNvSpPr/>
          <p:nvPr/>
        </p:nvSpPr>
        <p:spPr>
          <a:xfrm>
            <a:off x="4216226" y="2996952"/>
            <a:ext cx="2284600" cy="461665"/>
          </a:xfrm>
          <a:prstGeom prst="rect">
            <a:avLst/>
          </a:prstGeom>
        </p:spPr>
        <p:txBody>
          <a:bodyPr wrap="none">
            <a:spAutoFit/>
          </a:bodyPr>
          <a:lstStyle/>
          <a:p>
            <a:r>
              <a:rPr kumimoji="1" lang="en-US" altLang="zh-CN" sz="2400" b="1" dirty="0" smtClean="0">
                <a:solidFill>
                  <a:srgbClr val="0070C0"/>
                </a:solidFill>
                <a:latin typeface="Helvetica"/>
              </a:rPr>
              <a:t>te</a:t>
            </a:r>
            <a:r>
              <a:rPr kumimoji="1" lang="en-US" altLang="zh-CN" sz="2400" b="1" dirty="0" smtClean="0">
                <a:solidFill>
                  <a:schemeClr val="accent1"/>
                </a:solidFill>
                <a:latin typeface="Helvetica"/>
              </a:rPr>
              <a:t>dious</a:t>
            </a:r>
            <a:r>
              <a:rPr kumimoji="1" lang="en-US" altLang="zh-CN" sz="2400" b="1" dirty="0" smtClean="0">
                <a:solidFill>
                  <a:srgbClr val="0070C0"/>
                </a:solidFill>
                <a:latin typeface="Helvetica"/>
              </a:rPr>
              <a:t> oddity</a:t>
            </a:r>
            <a:endParaRPr kumimoji="1" lang="zh-CN" altLang="en-US" sz="2400" b="1" dirty="0" smtClean="0">
              <a:solidFill>
                <a:srgbClr val="0070C0"/>
              </a:solidFill>
              <a:latin typeface="Helvetica"/>
            </a:endParaRPr>
          </a:p>
        </p:txBody>
      </p:sp>
      <p:sp>
        <p:nvSpPr>
          <p:cNvPr id="17" name="矩形 16"/>
          <p:cNvSpPr/>
          <p:nvPr/>
        </p:nvSpPr>
        <p:spPr>
          <a:xfrm>
            <a:off x="2978503" y="3387179"/>
            <a:ext cx="1736373" cy="461665"/>
          </a:xfrm>
          <a:prstGeom prst="rect">
            <a:avLst/>
          </a:prstGeom>
        </p:spPr>
        <p:txBody>
          <a:bodyPr wrap="none">
            <a:spAutoFit/>
          </a:bodyPr>
          <a:lstStyle/>
          <a:p>
            <a:r>
              <a:rPr kumimoji="1" lang="en-US" altLang="zh-CN" sz="2400" b="1" dirty="0" smtClean="0">
                <a:solidFill>
                  <a:schemeClr val="accent1"/>
                </a:solidFill>
                <a:latin typeface="Helvetica"/>
              </a:rPr>
              <a:t>obliged to </a:t>
            </a:r>
            <a:endParaRPr lang="zh-CN" altLang="en-US" sz="2400" b="1" dirty="0">
              <a:solidFill>
                <a:schemeClr val="accent1"/>
              </a:solidFill>
            </a:endParaRPr>
          </a:p>
        </p:txBody>
      </p:sp>
      <p:sp>
        <p:nvSpPr>
          <p:cNvPr id="22" name="矩形 21"/>
          <p:cNvSpPr/>
          <p:nvPr/>
        </p:nvSpPr>
        <p:spPr>
          <a:xfrm>
            <a:off x="1845531" y="3815807"/>
            <a:ext cx="2012089" cy="461665"/>
          </a:xfrm>
          <a:prstGeom prst="rect">
            <a:avLst/>
          </a:prstGeom>
        </p:spPr>
        <p:txBody>
          <a:bodyPr wrap="none">
            <a:spAutoFit/>
          </a:bodyPr>
          <a:lstStyle/>
          <a:p>
            <a:r>
              <a:rPr kumimoji="1" lang="en-US" altLang="zh-CN" sz="2400" b="1" dirty="0" smtClean="0">
                <a:solidFill>
                  <a:schemeClr val="accent1"/>
                </a:solidFill>
                <a:latin typeface="Helvetica"/>
              </a:rPr>
              <a:t>absorbed in </a:t>
            </a:r>
            <a:endParaRPr lang="zh-CN" altLang="en-US" sz="2400" b="1" dirty="0">
              <a:solidFill>
                <a:schemeClr val="accent1"/>
              </a:solidFill>
            </a:endParaRPr>
          </a:p>
        </p:txBody>
      </p:sp>
      <p:sp>
        <p:nvSpPr>
          <p:cNvPr id="23" name="矩形 22"/>
          <p:cNvSpPr/>
          <p:nvPr/>
        </p:nvSpPr>
        <p:spPr>
          <a:xfrm>
            <a:off x="2714425" y="4211398"/>
            <a:ext cx="2286203" cy="461665"/>
          </a:xfrm>
          <a:prstGeom prst="rect">
            <a:avLst/>
          </a:prstGeom>
        </p:spPr>
        <p:txBody>
          <a:bodyPr wrap="none">
            <a:spAutoFit/>
          </a:bodyPr>
          <a:lstStyle/>
          <a:p>
            <a:r>
              <a:rPr kumimoji="1" lang="en-US" altLang="zh-CN" sz="2400" b="1" dirty="0" smtClean="0">
                <a:solidFill>
                  <a:schemeClr val="accent1"/>
                </a:solidFill>
                <a:latin typeface="Helvetica"/>
              </a:rPr>
              <a:t>serious about </a:t>
            </a:r>
            <a:endParaRPr lang="zh-CN" altLang="en-US" sz="2400" b="1" dirty="0">
              <a:solidFill>
                <a:schemeClr val="accent1"/>
              </a:solidFill>
            </a:endParaRPr>
          </a:p>
        </p:txBody>
      </p:sp>
      <p:sp>
        <p:nvSpPr>
          <p:cNvPr id="25" name="矩形 24"/>
          <p:cNvSpPr/>
          <p:nvPr/>
        </p:nvSpPr>
        <p:spPr>
          <a:xfrm>
            <a:off x="4852753" y="5030252"/>
            <a:ext cx="1638590" cy="461665"/>
          </a:xfrm>
          <a:prstGeom prst="rect">
            <a:avLst/>
          </a:prstGeom>
        </p:spPr>
        <p:txBody>
          <a:bodyPr wrap="none">
            <a:spAutoFit/>
          </a:bodyPr>
          <a:lstStyle/>
          <a:p>
            <a:r>
              <a:rPr kumimoji="1" lang="en-US" altLang="zh-CN" sz="2400" b="1" dirty="0" smtClean="0">
                <a:solidFill>
                  <a:schemeClr val="accent1"/>
                </a:solidFill>
                <a:latin typeface="Helvetica"/>
              </a:rPr>
              <a:t>excursion</a:t>
            </a:r>
            <a:endParaRPr lang="zh-CN" altLang="en-US" sz="2400" b="1" dirty="0">
              <a:solidFill>
                <a:schemeClr val="accent1"/>
              </a:solidFill>
            </a:endParaRPr>
          </a:p>
        </p:txBody>
      </p:sp>
      <p:grpSp>
        <p:nvGrpSpPr>
          <p:cNvPr id="26" name="组合 25"/>
          <p:cNvGrpSpPr/>
          <p:nvPr/>
        </p:nvGrpSpPr>
        <p:grpSpPr>
          <a:xfrm>
            <a:off x="-14288" y="-27384"/>
            <a:ext cx="8416678" cy="1152525"/>
            <a:chOff x="-14288" y="-27384"/>
            <a:chExt cx="8416678" cy="1152525"/>
          </a:xfrm>
        </p:grpSpPr>
        <p:sp>
          <p:nvSpPr>
            <p:cNvPr id="27" name="TextBox 26"/>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28"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29" name="TextBox 28">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p:bldP spid="17" grpId="0"/>
      <p:bldP spid="22" grpId="0"/>
      <p:bldP spid="23"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303324"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928662" y="1988660"/>
            <a:ext cx="5813443" cy="3785652"/>
          </a:xfrm>
          <a:prstGeom prst="rect">
            <a:avLst/>
          </a:prstGeom>
        </p:spPr>
        <p:txBody>
          <a:bodyPr wrap="square">
            <a:spAutoFit/>
          </a:bodyPr>
          <a:lstStyle/>
          <a:p>
            <a:pPr algn="just">
              <a:defRPr/>
            </a:pPr>
            <a:r>
              <a:rPr kumimoji="1" lang="en-US" altLang="zh-CN" sz="2400" dirty="0" smtClean="0">
                <a:latin typeface="Helvetica"/>
              </a:rPr>
              <a:t>However, it doesn’t ________________ to criticize our students. They unfairly bear the bulk of the criticism for these __________________ because there is a sense that they _________________. On one hand, they are misled by the____________. On the other hand, school fails to _________________ the essential framework of language, accurate grammar and proper vocabulary.</a:t>
            </a:r>
          </a:p>
        </p:txBody>
      </p:sp>
      <p:sp>
        <p:nvSpPr>
          <p:cNvPr id="31" name="右箭头 30">
            <a:hlinkClick r:id="" action="ppaction://hlinkshowjump?jump=nextslide"/>
          </p:cNvPr>
          <p:cNvSpPr/>
          <p:nvPr/>
        </p:nvSpPr>
        <p:spPr>
          <a:xfrm>
            <a:off x="5843634" y="560498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7" name="矩形 16"/>
          <p:cNvSpPr/>
          <p:nvPr/>
        </p:nvSpPr>
        <p:spPr>
          <a:xfrm>
            <a:off x="4076276" y="1996141"/>
            <a:ext cx="2638864" cy="461665"/>
          </a:xfrm>
          <a:prstGeom prst="rect">
            <a:avLst/>
          </a:prstGeom>
        </p:spPr>
        <p:txBody>
          <a:bodyPr wrap="none">
            <a:spAutoFit/>
          </a:bodyPr>
          <a:lstStyle/>
          <a:p>
            <a:r>
              <a:rPr kumimoji="1" lang="en-US" altLang="zh-CN" sz="2400" b="1" dirty="0" smtClean="0">
                <a:solidFill>
                  <a:schemeClr val="accent1"/>
                </a:solidFill>
                <a:latin typeface="Helvetica"/>
              </a:rPr>
              <a:t>make any sense </a:t>
            </a:r>
            <a:endParaRPr lang="zh-CN" altLang="en-US" sz="2400" b="1" dirty="0">
              <a:solidFill>
                <a:schemeClr val="accent1"/>
              </a:solidFill>
            </a:endParaRPr>
          </a:p>
        </p:txBody>
      </p:sp>
      <p:sp>
        <p:nvSpPr>
          <p:cNvPr id="24" name="矩形 23"/>
          <p:cNvSpPr/>
          <p:nvPr/>
        </p:nvSpPr>
        <p:spPr>
          <a:xfrm>
            <a:off x="1116581" y="3110211"/>
            <a:ext cx="3026791" cy="461665"/>
          </a:xfrm>
          <a:prstGeom prst="rect">
            <a:avLst/>
          </a:prstGeom>
        </p:spPr>
        <p:txBody>
          <a:bodyPr wrap="none">
            <a:spAutoFit/>
          </a:bodyPr>
          <a:lstStyle/>
          <a:p>
            <a:r>
              <a:rPr kumimoji="1" lang="en-US" altLang="zh-CN" sz="2400" b="1" dirty="0" smtClean="0">
                <a:solidFill>
                  <a:schemeClr val="accent1"/>
                </a:solidFill>
                <a:latin typeface="Helvetica"/>
              </a:rPr>
              <a:t>knowledge deficits </a:t>
            </a:r>
            <a:endParaRPr lang="zh-CN" altLang="en-US" sz="2400" b="1" dirty="0">
              <a:solidFill>
                <a:schemeClr val="accent1"/>
              </a:solidFill>
            </a:endParaRPr>
          </a:p>
        </p:txBody>
      </p:sp>
      <p:sp>
        <p:nvSpPr>
          <p:cNvPr id="25" name="矩形 24"/>
          <p:cNvSpPr/>
          <p:nvPr/>
        </p:nvSpPr>
        <p:spPr>
          <a:xfrm>
            <a:off x="3634545" y="3467401"/>
            <a:ext cx="3009157" cy="461665"/>
          </a:xfrm>
          <a:prstGeom prst="rect">
            <a:avLst/>
          </a:prstGeom>
        </p:spPr>
        <p:txBody>
          <a:bodyPr wrap="none">
            <a:spAutoFit/>
          </a:bodyPr>
          <a:lstStyle/>
          <a:p>
            <a:r>
              <a:rPr kumimoji="1" lang="en-US" altLang="zh-CN" sz="2400" b="1" dirty="0" smtClean="0">
                <a:solidFill>
                  <a:schemeClr val="accent1"/>
                </a:solidFill>
                <a:latin typeface="Helvetica"/>
              </a:rPr>
              <a:t>should know better</a:t>
            </a:r>
            <a:endParaRPr lang="zh-CN" altLang="en-US" sz="2400" b="1" dirty="0">
              <a:solidFill>
                <a:schemeClr val="accent1"/>
              </a:solidFill>
            </a:endParaRPr>
          </a:p>
        </p:txBody>
      </p:sp>
      <p:sp>
        <p:nvSpPr>
          <p:cNvPr id="27" name="矩形 26"/>
          <p:cNvSpPr/>
          <p:nvPr/>
        </p:nvSpPr>
        <p:spPr>
          <a:xfrm>
            <a:off x="1469105" y="4181781"/>
            <a:ext cx="2031325" cy="461665"/>
          </a:xfrm>
          <a:prstGeom prst="rect">
            <a:avLst/>
          </a:prstGeom>
        </p:spPr>
        <p:txBody>
          <a:bodyPr wrap="none">
            <a:spAutoFit/>
          </a:bodyPr>
          <a:lstStyle/>
          <a:p>
            <a:r>
              <a:rPr kumimoji="1" lang="en-US" altLang="zh-CN" sz="2400" b="1" dirty="0" smtClean="0">
                <a:solidFill>
                  <a:schemeClr val="accent1"/>
                </a:solidFill>
                <a:latin typeface="Helvetica"/>
              </a:rPr>
              <a:t>environment</a:t>
            </a:r>
            <a:endParaRPr lang="zh-CN" altLang="en-US" sz="2400" b="1" dirty="0">
              <a:solidFill>
                <a:schemeClr val="accent1"/>
              </a:solidFill>
            </a:endParaRPr>
          </a:p>
        </p:txBody>
      </p:sp>
      <p:sp>
        <p:nvSpPr>
          <p:cNvPr id="30" name="矩形 29"/>
          <p:cNvSpPr/>
          <p:nvPr/>
        </p:nvSpPr>
        <p:spPr>
          <a:xfrm>
            <a:off x="3214678" y="4572008"/>
            <a:ext cx="2767104" cy="461665"/>
          </a:xfrm>
          <a:prstGeom prst="rect">
            <a:avLst/>
          </a:prstGeom>
        </p:spPr>
        <p:txBody>
          <a:bodyPr wrap="none">
            <a:spAutoFit/>
          </a:bodyPr>
          <a:lstStyle/>
          <a:p>
            <a:r>
              <a:rPr kumimoji="1" lang="en-US" altLang="zh-CN" sz="2400" b="1" dirty="0" smtClean="0">
                <a:solidFill>
                  <a:schemeClr val="accent1"/>
                </a:solidFill>
                <a:latin typeface="Helvetica"/>
              </a:rPr>
              <a:t>adequately teach </a:t>
            </a:r>
            <a:endParaRPr lang="zh-CN" altLang="en-US" sz="2400" b="1" dirty="0">
              <a:solidFill>
                <a:schemeClr val="accent1"/>
              </a:solidFill>
            </a:endParaRPr>
          </a:p>
        </p:txBody>
      </p:sp>
      <p:grpSp>
        <p:nvGrpSpPr>
          <p:cNvPr id="18" name="组合 17"/>
          <p:cNvGrpSpPr/>
          <p:nvPr/>
        </p:nvGrpSpPr>
        <p:grpSpPr>
          <a:xfrm>
            <a:off x="-14288" y="-27384"/>
            <a:ext cx="8416678" cy="1152525"/>
            <a:chOff x="-14288" y="-27384"/>
            <a:chExt cx="8416678" cy="1152525"/>
          </a:xfrm>
        </p:grpSpPr>
        <p:sp>
          <p:nvSpPr>
            <p:cNvPr id="21" name="TextBox 20"/>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22" name="Picture 2"/>
            <p:cNvPicPr>
              <a:picLocks noChangeAspect="1" noChangeArrowheads="1"/>
            </p:cNvPicPr>
            <p:nvPr/>
          </p:nvPicPr>
          <p:blipFill>
            <a:blip r:embed="rId4" cstate="print"/>
            <a:srcRect/>
            <a:stretch>
              <a:fillRect/>
            </a:stretch>
          </p:blipFill>
          <p:spPr bwMode="auto">
            <a:xfrm>
              <a:off x="-14288" y="-27384"/>
              <a:ext cx="4394201" cy="1152525"/>
            </a:xfrm>
            <a:prstGeom prst="rect">
              <a:avLst/>
            </a:prstGeom>
            <a:noFill/>
            <a:ln w="9525">
              <a:noFill/>
              <a:miter lim="800000"/>
              <a:headEnd/>
              <a:tailEnd/>
            </a:ln>
          </p:spPr>
        </p:pic>
        <p:sp>
          <p:nvSpPr>
            <p:cNvPr id="23" name="TextBox 22">
              <a:hlinkClick r:id="rId5"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7" grpId="0"/>
      <p:bldP spid="24" grpId="0"/>
      <p:bldP spid="25" grpId="0"/>
      <p:bldP spid="27"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1134508" y="2529244"/>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27584" y="1846239"/>
            <a:ext cx="6336704" cy="4893647"/>
          </a:xfrm>
          <a:prstGeom prst="rect">
            <a:avLst/>
          </a:prstGeom>
        </p:spPr>
        <p:txBody>
          <a:bodyPr wrap="square">
            <a:spAutoFit/>
          </a:bodyPr>
          <a:lstStyle/>
          <a:p>
            <a:pPr algn="just">
              <a:defRPr/>
            </a:pPr>
            <a:r>
              <a:rPr kumimoji="1" lang="en-US" altLang="zh-CN" sz="2400" dirty="0" smtClean="0">
                <a:latin typeface="Helvetica"/>
              </a:rPr>
              <a:t>Perhaps, language should be looked upon as a _________ and a ___________________: often study the road map (check grammar) and ________ the car engine (adjust vocabulary). Learning grammar and a good vocabulary is just like driving with a road map in a ________________ car. __________, _________, and __________ communication depends upon grammar and a good vocabulary, the two __________ assets for students, but they are ________________ in schools.</a:t>
            </a:r>
          </a:p>
          <a:p>
            <a:pPr algn="just">
              <a:defRPr/>
            </a:pPr>
            <a:endParaRPr kumimoji="1" lang="zh-CN" altLang="en-US" sz="2400" dirty="0">
              <a:latin typeface="Helvetica"/>
            </a:endParaRPr>
          </a:p>
        </p:txBody>
      </p:sp>
      <p:sp>
        <p:nvSpPr>
          <p:cNvPr id="16" name="矩形 15"/>
          <p:cNvSpPr/>
          <p:nvPr/>
        </p:nvSpPr>
        <p:spPr>
          <a:xfrm>
            <a:off x="1142215" y="2204863"/>
            <a:ext cx="1654620" cy="461665"/>
          </a:xfrm>
          <a:prstGeom prst="rect">
            <a:avLst/>
          </a:prstGeom>
        </p:spPr>
        <p:txBody>
          <a:bodyPr wrap="none">
            <a:spAutoFit/>
          </a:bodyPr>
          <a:lstStyle/>
          <a:p>
            <a:r>
              <a:rPr kumimoji="1" lang="en-US" altLang="zh-CN" sz="2400" b="1" dirty="0" smtClean="0">
                <a:solidFill>
                  <a:schemeClr val="accent1"/>
                </a:solidFill>
                <a:latin typeface="Helvetica"/>
              </a:rPr>
              <a:t>road map </a:t>
            </a:r>
            <a:endParaRPr lang="zh-CN" altLang="en-US" sz="2400" b="1" dirty="0">
              <a:solidFill>
                <a:schemeClr val="accent1"/>
              </a:solidFill>
            </a:endParaRPr>
          </a:p>
        </p:txBody>
      </p:sp>
      <p:sp>
        <p:nvSpPr>
          <p:cNvPr id="17" name="矩形 16"/>
          <p:cNvSpPr/>
          <p:nvPr/>
        </p:nvSpPr>
        <p:spPr>
          <a:xfrm>
            <a:off x="3798634" y="2204864"/>
            <a:ext cx="3193503" cy="461665"/>
          </a:xfrm>
          <a:prstGeom prst="rect">
            <a:avLst/>
          </a:prstGeom>
        </p:spPr>
        <p:txBody>
          <a:bodyPr wrap="none">
            <a:spAutoFit/>
          </a:bodyPr>
          <a:lstStyle/>
          <a:p>
            <a:r>
              <a:rPr kumimoji="1" lang="en-US" altLang="zh-CN" sz="2400" b="1" dirty="0" smtClean="0">
                <a:solidFill>
                  <a:schemeClr val="accent1"/>
                </a:solidFill>
                <a:latin typeface="Helvetica"/>
              </a:rPr>
              <a:t>valuable possession</a:t>
            </a:r>
            <a:endParaRPr lang="zh-CN" altLang="en-US" sz="2400" b="1" dirty="0">
              <a:solidFill>
                <a:schemeClr val="accent1"/>
              </a:solidFill>
            </a:endParaRPr>
          </a:p>
        </p:txBody>
      </p:sp>
      <p:sp>
        <p:nvSpPr>
          <p:cNvPr id="18" name="矩形 17"/>
          <p:cNvSpPr/>
          <p:nvPr/>
        </p:nvSpPr>
        <p:spPr>
          <a:xfrm>
            <a:off x="1722855" y="2924944"/>
            <a:ext cx="1378904" cy="461665"/>
          </a:xfrm>
          <a:prstGeom prst="rect">
            <a:avLst/>
          </a:prstGeom>
        </p:spPr>
        <p:txBody>
          <a:bodyPr wrap="none">
            <a:spAutoFit/>
          </a:bodyPr>
          <a:lstStyle/>
          <a:p>
            <a:r>
              <a:rPr kumimoji="1" lang="en-US" altLang="zh-CN" sz="2400" b="1" dirty="0" smtClean="0">
                <a:solidFill>
                  <a:schemeClr val="accent1"/>
                </a:solidFill>
                <a:latin typeface="Helvetica"/>
              </a:rPr>
              <a:t>tune up </a:t>
            </a:r>
            <a:endParaRPr lang="zh-CN" altLang="en-US" sz="2400" b="1" dirty="0">
              <a:solidFill>
                <a:schemeClr val="accent1"/>
              </a:solidFill>
            </a:endParaRPr>
          </a:p>
        </p:txBody>
      </p:sp>
      <p:sp>
        <p:nvSpPr>
          <p:cNvPr id="21" name="矩形 20"/>
          <p:cNvSpPr/>
          <p:nvPr/>
        </p:nvSpPr>
        <p:spPr>
          <a:xfrm>
            <a:off x="1747570" y="4047455"/>
            <a:ext cx="2608406" cy="461665"/>
          </a:xfrm>
          <a:prstGeom prst="rect">
            <a:avLst/>
          </a:prstGeom>
        </p:spPr>
        <p:txBody>
          <a:bodyPr wrap="none">
            <a:spAutoFit/>
          </a:bodyPr>
          <a:lstStyle/>
          <a:p>
            <a:r>
              <a:rPr kumimoji="1" lang="en-US" altLang="zh-CN" sz="2400" b="1" dirty="0" smtClean="0">
                <a:solidFill>
                  <a:schemeClr val="accent1"/>
                </a:solidFill>
                <a:latin typeface="Helvetica"/>
              </a:rPr>
              <a:t>well-conditioned</a:t>
            </a:r>
            <a:endParaRPr lang="zh-CN" altLang="en-US" sz="2400" b="1" dirty="0">
              <a:solidFill>
                <a:schemeClr val="accent1"/>
              </a:solidFill>
            </a:endParaRPr>
          </a:p>
        </p:txBody>
      </p:sp>
      <p:sp>
        <p:nvSpPr>
          <p:cNvPr id="29" name="矩形 28"/>
          <p:cNvSpPr/>
          <p:nvPr/>
        </p:nvSpPr>
        <p:spPr>
          <a:xfrm>
            <a:off x="755576" y="4429131"/>
            <a:ext cx="1519968" cy="461665"/>
          </a:xfrm>
          <a:prstGeom prst="rect">
            <a:avLst/>
          </a:prstGeom>
        </p:spPr>
        <p:txBody>
          <a:bodyPr wrap="none">
            <a:spAutoFit/>
          </a:bodyPr>
          <a:lstStyle/>
          <a:p>
            <a:r>
              <a:rPr kumimoji="1" lang="en-US" altLang="zh-CN" sz="2400" b="1" dirty="0" smtClean="0">
                <a:solidFill>
                  <a:schemeClr val="accent1"/>
                </a:solidFill>
                <a:latin typeface="Helvetica"/>
              </a:rPr>
              <a:t> effective</a:t>
            </a:r>
            <a:endParaRPr lang="zh-CN" altLang="en-US" sz="2400" b="1" dirty="0">
              <a:solidFill>
                <a:schemeClr val="accent1"/>
              </a:solidFill>
            </a:endParaRPr>
          </a:p>
        </p:txBody>
      </p:sp>
      <p:sp>
        <p:nvSpPr>
          <p:cNvPr id="30" name="矩形 29"/>
          <p:cNvSpPr/>
          <p:nvPr/>
        </p:nvSpPr>
        <p:spPr>
          <a:xfrm>
            <a:off x="5517181" y="4005064"/>
            <a:ext cx="1281120" cy="461665"/>
          </a:xfrm>
          <a:prstGeom prst="rect">
            <a:avLst/>
          </a:prstGeom>
        </p:spPr>
        <p:txBody>
          <a:bodyPr wrap="none">
            <a:spAutoFit/>
          </a:bodyPr>
          <a:lstStyle/>
          <a:p>
            <a:r>
              <a:rPr kumimoji="1" lang="en-US" altLang="zh-CN" sz="2400" b="1" dirty="0" smtClean="0">
                <a:solidFill>
                  <a:schemeClr val="accent1"/>
                </a:solidFill>
                <a:latin typeface="Helvetica"/>
              </a:rPr>
              <a:t>Precise</a:t>
            </a:r>
            <a:endParaRPr lang="zh-CN" altLang="en-US" sz="2400" b="1" dirty="0">
              <a:solidFill>
                <a:schemeClr val="accent1"/>
              </a:solidFill>
            </a:endParaRPr>
          </a:p>
        </p:txBody>
      </p:sp>
      <p:sp>
        <p:nvSpPr>
          <p:cNvPr id="31" name="矩形 30"/>
          <p:cNvSpPr/>
          <p:nvPr/>
        </p:nvSpPr>
        <p:spPr>
          <a:xfrm>
            <a:off x="3250124" y="4429132"/>
            <a:ext cx="1603324" cy="461665"/>
          </a:xfrm>
          <a:prstGeom prst="rect">
            <a:avLst/>
          </a:prstGeom>
        </p:spPr>
        <p:txBody>
          <a:bodyPr wrap="none">
            <a:spAutoFit/>
          </a:bodyPr>
          <a:lstStyle/>
          <a:p>
            <a:r>
              <a:rPr kumimoji="1" lang="en-US" altLang="zh-CN" sz="2400" b="1" dirty="0" smtClean="0">
                <a:solidFill>
                  <a:schemeClr val="accent1"/>
                </a:solidFill>
                <a:latin typeface="Helvetica"/>
              </a:rPr>
              <a:t>beneficial</a:t>
            </a:r>
            <a:endParaRPr lang="zh-CN" altLang="en-US" sz="2400" b="1" dirty="0">
              <a:solidFill>
                <a:schemeClr val="accent1"/>
              </a:solidFill>
            </a:endParaRPr>
          </a:p>
        </p:txBody>
      </p:sp>
      <p:sp>
        <p:nvSpPr>
          <p:cNvPr id="32" name="矩形 31"/>
          <p:cNvSpPr/>
          <p:nvPr/>
        </p:nvSpPr>
        <p:spPr>
          <a:xfrm>
            <a:off x="3893051" y="5157192"/>
            <a:ext cx="1502334" cy="461665"/>
          </a:xfrm>
          <a:prstGeom prst="rect">
            <a:avLst/>
          </a:prstGeom>
        </p:spPr>
        <p:txBody>
          <a:bodyPr wrap="none">
            <a:spAutoFit/>
          </a:bodyPr>
          <a:lstStyle/>
          <a:p>
            <a:r>
              <a:rPr kumimoji="1" lang="en-US" altLang="zh-CN" sz="2400" b="1" dirty="0" smtClean="0">
                <a:solidFill>
                  <a:schemeClr val="accent1"/>
                </a:solidFill>
                <a:latin typeface="Helvetica"/>
              </a:rPr>
              <a:t>essential</a:t>
            </a:r>
            <a:endParaRPr lang="zh-CN" altLang="en-US" sz="2400" b="1" dirty="0">
              <a:solidFill>
                <a:schemeClr val="accent1"/>
              </a:solidFill>
            </a:endParaRPr>
          </a:p>
        </p:txBody>
      </p:sp>
      <p:sp>
        <p:nvSpPr>
          <p:cNvPr id="36" name="矩形 35"/>
          <p:cNvSpPr/>
          <p:nvPr/>
        </p:nvSpPr>
        <p:spPr>
          <a:xfrm>
            <a:off x="4090585" y="5517232"/>
            <a:ext cx="2675732" cy="461665"/>
          </a:xfrm>
          <a:prstGeom prst="rect">
            <a:avLst/>
          </a:prstGeom>
        </p:spPr>
        <p:txBody>
          <a:bodyPr wrap="none">
            <a:spAutoFit/>
          </a:bodyPr>
          <a:lstStyle/>
          <a:p>
            <a:r>
              <a:rPr kumimoji="1" lang="en-US" altLang="zh-CN" sz="2400" b="1" dirty="0" smtClean="0">
                <a:solidFill>
                  <a:schemeClr val="accent1"/>
                </a:solidFill>
                <a:latin typeface="Helvetica"/>
              </a:rPr>
              <a:t>not being taught </a:t>
            </a:r>
            <a:endParaRPr lang="zh-CN" altLang="en-US" sz="2400" b="1" dirty="0">
              <a:solidFill>
                <a:schemeClr val="accent1"/>
              </a:solidFill>
            </a:endParaRPr>
          </a:p>
        </p:txBody>
      </p:sp>
      <p:pic>
        <p:nvPicPr>
          <p:cNvPr id="23"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4" name="组合 23"/>
          <p:cNvGrpSpPr/>
          <p:nvPr/>
        </p:nvGrpSpPr>
        <p:grpSpPr>
          <a:xfrm>
            <a:off x="-14288" y="-27384"/>
            <a:ext cx="8416678" cy="1152525"/>
            <a:chOff x="-14288" y="-27384"/>
            <a:chExt cx="8416678" cy="1152525"/>
          </a:xfrm>
        </p:grpSpPr>
        <p:sp>
          <p:nvSpPr>
            <p:cNvPr id="25" name="TextBox 24"/>
            <p:cNvSpPr txBox="1">
              <a:spLocks noChangeArrowheads="1"/>
            </p:cNvSpPr>
            <p:nvPr/>
          </p:nvSpPr>
          <p:spPr bwMode="auto">
            <a:xfrm>
              <a:off x="4572000" y="548680"/>
              <a:ext cx="3830390"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smtClean="0">
                <a:solidFill>
                  <a:schemeClr val="accent6">
                    <a:lumMod val="75000"/>
                  </a:schemeClr>
                </a:solidFill>
                <a:effectLst>
                  <a:outerShdw blurRad="38100" dist="38100" dir="2700000" algn="tl">
                    <a:srgbClr val="000000">
                      <a:alpha val="43137"/>
                    </a:srgbClr>
                  </a:outerShdw>
                </a:effectLst>
                <a:latin typeface="Helvetica"/>
              </a:endParaRPr>
            </a:p>
          </p:txBody>
        </p:sp>
        <p:pic>
          <p:nvPicPr>
            <p:cNvPr id="26" name="Picture 2"/>
            <p:cNvPicPr>
              <a:picLocks noChangeAspect="1" noChangeArrowheads="1"/>
            </p:cNvPicPr>
            <p:nvPr/>
          </p:nvPicPr>
          <p:blipFill>
            <a:blip r:embed="rId6" cstate="print"/>
            <a:srcRect/>
            <a:stretch>
              <a:fillRect/>
            </a:stretch>
          </p:blipFill>
          <p:spPr bwMode="auto">
            <a:xfrm>
              <a:off x="-14288" y="-27384"/>
              <a:ext cx="4394201" cy="1152525"/>
            </a:xfrm>
            <a:prstGeom prst="rect">
              <a:avLst/>
            </a:prstGeom>
            <a:noFill/>
            <a:ln w="9525">
              <a:noFill/>
              <a:miter lim="800000"/>
              <a:headEnd/>
              <a:tailEnd/>
            </a:ln>
          </p:spPr>
        </p:pic>
        <p:sp>
          <p:nvSpPr>
            <p:cNvPr id="27" name="TextBox 26">
              <a:hlinkClick r:id="rId7" action="ppaction://hlinksldjump"/>
            </p:cNvPr>
            <p:cNvSpPr txBox="1"/>
            <p:nvPr/>
          </p:nvSpPr>
          <p:spPr>
            <a:xfrm>
              <a:off x="25241" y="466328"/>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732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P spid="29" grpId="0"/>
      <p:bldP spid="30" grpId="0"/>
      <p:bldP spid="31" grpId="0"/>
      <p:bldP spid="32"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 xmlns:p14="http://schemas.microsoft.com/office/powerpoint/2010/main" val="2050094592"/>
              </p:ext>
            </p:extLst>
          </p:nvPr>
        </p:nvGraphicFramePr>
        <p:xfrm>
          <a:off x="428625" y="1643063"/>
          <a:ext cx="8286808" cy="4117460"/>
        </p:xfrm>
        <a:graphic>
          <a:graphicData uri="http://schemas.openxmlformats.org/drawingml/2006/table">
            <a:tbl>
              <a:tblPr firstRow="1" bandRow="1">
                <a:tableStyleId>{93296810-A885-4BE3-A3E7-6D5BEEA58F35}</a:tableStyleId>
              </a:tblPr>
              <a:tblGrid>
                <a:gridCol w="4643470"/>
                <a:gridCol w="3643338"/>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just">
                        <a:spcAft>
                          <a:spcPts val="0"/>
                        </a:spcAft>
                      </a:pPr>
                      <a:r>
                        <a:rPr lang="en-US" sz="2400" b="0" kern="100" dirty="0" smtClean="0">
                          <a:latin typeface="Helvetica" pitchFamily="2" charset="0"/>
                          <a:ea typeface="宋体"/>
                        </a:rPr>
                        <a:t>1. to be/feel </a:t>
                      </a:r>
                      <a:r>
                        <a:rPr lang="en-US" sz="2400" b="0" kern="100" dirty="0">
                          <a:latin typeface="Helvetica" pitchFamily="2" charset="0"/>
                          <a:ea typeface="宋体"/>
                        </a:rPr>
                        <a:t>obliged to do </a:t>
                      </a:r>
                      <a:r>
                        <a:rPr lang="en-US" sz="2400" b="0" kern="100" dirty="0" err="1">
                          <a:latin typeface="Helvetica" pitchFamily="2" charset="0"/>
                          <a:ea typeface="宋体"/>
                        </a:rPr>
                        <a:t>sth</a:t>
                      </a:r>
                      <a:r>
                        <a:rPr lang="en-US" sz="2400" b="0" kern="100" dirty="0">
                          <a:latin typeface="Helvetica" pitchFamily="2" charset="0"/>
                          <a:ea typeface="宋体"/>
                        </a:rPr>
                        <a:t>.</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a:latin typeface="Times New Roman"/>
                          <a:ea typeface="华文楷体"/>
                        </a:rPr>
                        <a:t>感到有责任做某事</a:t>
                      </a:r>
                    </a:p>
                  </a:txBody>
                  <a:tcPr marL="68580" marR="68580" marT="0" marB="0"/>
                </a:tc>
              </a:tr>
              <a:tr h="433348">
                <a:tc>
                  <a:txBody>
                    <a:bodyPr/>
                    <a:lstStyle/>
                    <a:p>
                      <a:pPr algn="just">
                        <a:spcAft>
                          <a:spcPts val="0"/>
                        </a:spcAft>
                      </a:pPr>
                      <a:r>
                        <a:rPr lang="en-US" sz="2400" b="0" kern="100" dirty="0" smtClean="0">
                          <a:latin typeface="Helvetica" pitchFamily="2" charset="0"/>
                          <a:ea typeface="宋体"/>
                        </a:rPr>
                        <a:t>2. to be/get </a:t>
                      </a:r>
                      <a:r>
                        <a:rPr lang="en-US" sz="2400" b="0" kern="100" dirty="0">
                          <a:latin typeface="Helvetica" pitchFamily="2" charset="0"/>
                          <a:ea typeface="宋体"/>
                        </a:rPr>
                        <a:t>serious about</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dirty="0">
                          <a:latin typeface="Times New Roman"/>
                          <a:ea typeface="华文楷体"/>
                        </a:rPr>
                        <a:t>对某</a:t>
                      </a:r>
                      <a:r>
                        <a:rPr lang="zh-CN" sz="2400" b="0" kern="100" dirty="0" smtClean="0">
                          <a:latin typeface="Times New Roman"/>
                          <a:ea typeface="华文楷体"/>
                        </a:rPr>
                        <a:t>事认真</a:t>
                      </a:r>
                      <a:r>
                        <a:rPr lang="zh-CN" sz="2400" b="0" kern="100" dirty="0">
                          <a:latin typeface="Times New Roman"/>
                          <a:ea typeface="华文楷体"/>
                        </a:rPr>
                        <a:t>；并非开玩笑</a:t>
                      </a:r>
                    </a:p>
                  </a:txBody>
                  <a:tcPr marL="68580" marR="68580" marT="0" marB="0"/>
                </a:tc>
              </a:tr>
              <a:tr h="433348">
                <a:tc>
                  <a:txBody>
                    <a:bodyPr/>
                    <a:lstStyle/>
                    <a:p>
                      <a:pPr algn="just">
                        <a:spcAft>
                          <a:spcPts val="0"/>
                        </a:spcAft>
                      </a:pPr>
                      <a:r>
                        <a:rPr lang="en-US" sz="2400" b="0" kern="100" dirty="0">
                          <a:latin typeface="Helvetica" pitchFamily="2" charset="0"/>
                          <a:ea typeface="宋体"/>
                        </a:rPr>
                        <a:t>3. </a:t>
                      </a:r>
                      <a:r>
                        <a:rPr lang="en-US" sz="2400" b="0" kern="100" dirty="0" smtClean="0">
                          <a:latin typeface="Helvetica" pitchFamily="2" charset="0"/>
                          <a:ea typeface="宋体"/>
                        </a:rPr>
                        <a:t>fresh from</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altLang="en-US" sz="2400" b="0" kern="100" dirty="0" smtClean="0">
                          <a:latin typeface="Times New Roman"/>
                          <a:ea typeface="华文楷体"/>
                        </a:rPr>
                        <a:t>刚从</a:t>
                      </a:r>
                      <a:r>
                        <a:rPr lang="en-US" altLang="zh-CN" sz="2400" b="0" kern="100" dirty="0" smtClean="0">
                          <a:latin typeface="华文宋体" pitchFamily="2" charset="-122"/>
                          <a:ea typeface="华文宋体" pitchFamily="2" charset="-122"/>
                        </a:rPr>
                        <a:t>…</a:t>
                      </a:r>
                      <a:r>
                        <a:rPr lang="zh-CN" altLang="en-US" sz="2400" b="0" kern="100" dirty="0" smtClean="0">
                          <a:latin typeface="Times New Roman"/>
                          <a:ea typeface="华文楷体"/>
                        </a:rPr>
                        <a:t>来；刚有</a:t>
                      </a:r>
                      <a:r>
                        <a:rPr lang="en-US" altLang="zh-CN" sz="2400" b="0" kern="100" dirty="0" smtClean="0">
                          <a:latin typeface="华文宋体" pitchFamily="2" charset="-122"/>
                          <a:ea typeface="华文宋体" pitchFamily="2" charset="-122"/>
                        </a:rPr>
                        <a:t>…</a:t>
                      </a:r>
                      <a:r>
                        <a:rPr lang="zh-CN" altLang="en-US" sz="2400" b="0" kern="100" dirty="0" smtClean="0">
                          <a:latin typeface="Times New Roman"/>
                          <a:ea typeface="华文楷体"/>
                        </a:rPr>
                        <a:t>经历</a:t>
                      </a:r>
                      <a:endParaRPr lang="zh-CN" sz="2400" b="0" kern="100" dirty="0">
                        <a:latin typeface="Times New Roman"/>
                        <a:ea typeface="华文楷体"/>
                      </a:endParaRPr>
                    </a:p>
                  </a:txBody>
                  <a:tcPr marL="68580" marR="68580" marT="0" marB="0"/>
                </a:tc>
              </a:tr>
              <a:tr h="433348">
                <a:tc>
                  <a:txBody>
                    <a:bodyPr/>
                    <a:lstStyle/>
                    <a:p>
                      <a:pPr algn="just">
                        <a:spcAft>
                          <a:spcPts val="0"/>
                        </a:spcAft>
                      </a:pPr>
                      <a:r>
                        <a:rPr lang="en-US" sz="2400" b="0" kern="100" dirty="0" smtClean="0">
                          <a:latin typeface="Helvetica" pitchFamily="2" charset="0"/>
                          <a:ea typeface="宋体"/>
                        </a:rPr>
                        <a:t>4. to make </a:t>
                      </a:r>
                      <a:r>
                        <a:rPr lang="en-US" sz="2400" b="0" kern="100" dirty="0">
                          <a:latin typeface="Helvetica" pitchFamily="2" charset="0"/>
                          <a:ea typeface="宋体"/>
                        </a:rPr>
                        <a:t>sense</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dirty="0">
                          <a:latin typeface="Times New Roman"/>
                          <a:ea typeface="华文楷体"/>
                        </a:rPr>
                        <a:t>解释得通；有道理</a:t>
                      </a:r>
                    </a:p>
                  </a:txBody>
                  <a:tcPr marL="68580" marR="68580" marT="0" marB="0"/>
                </a:tc>
              </a:tr>
              <a:tr h="433348">
                <a:tc>
                  <a:txBody>
                    <a:bodyPr/>
                    <a:lstStyle/>
                    <a:p>
                      <a:pPr algn="just">
                        <a:spcAft>
                          <a:spcPts val="0"/>
                        </a:spcAft>
                      </a:pPr>
                      <a:r>
                        <a:rPr lang="en-US" sz="2400" b="0" kern="100" dirty="0" smtClean="0">
                          <a:latin typeface="Helvetica" pitchFamily="2" charset="0"/>
                          <a:ea typeface="宋体"/>
                        </a:rPr>
                        <a:t>5. to thrust </a:t>
                      </a:r>
                      <a:r>
                        <a:rPr lang="en-US" sz="2400" b="0" kern="100" dirty="0" err="1">
                          <a:latin typeface="Helvetica" pitchFamily="2" charset="0"/>
                          <a:ea typeface="宋体"/>
                        </a:rPr>
                        <a:t>sth</a:t>
                      </a:r>
                      <a:r>
                        <a:rPr lang="en-US" sz="2400" b="0" kern="100" dirty="0">
                          <a:latin typeface="Helvetica" pitchFamily="2" charset="0"/>
                          <a:ea typeface="宋体"/>
                        </a:rPr>
                        <a:t>. </a:t>
                      </a:r>
                      <a:r>
                        <a:rPr lang="en-US" sz="2400" b="0" kern="100" dirty="0" smtClean="0">
                          <a:latin typeface="Helvetica" pitchFamily="2" charset="0"/>
                          <a:ea typeface="宋体"/>
                        </a:rPr>
                        <a:t>upon/on sb.</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dirty="0">
                          <a:latin typeface="Times New Roman"/>
                          <a:ea typeface="华文楷体"/>
                        </a:rPr>
                        <a:t>迫使某人做某事；迫使某人接受某事</a:t>
                      </a:r>
                    </a:p>
                  </a:txBody>
                  <a:tcPr marL="68580" marR="68580" marT="0" marB="0"/>
                </a:tc>
              </a:tr>
              <a:tr h="433348">
                <a:tc>
                  <a:txBody>
                    <a:bodyPr/>
                    <a:lstStyle/>
                    <a:p>
                      <a:pPr algn="just">
                        <a:spcAft>
                          <a:spcPts val="0"/>
                        </a:spcAft>
                      </a:pPr>
                      <a:r>
                        <a:rPr lang="en-US" sz="2400" b="0" kern="100" dirty="0" smtClean="0">
                          <a:latin typeface="Helvetica" pitchFamily="2" charset="0"/>
                          <a:ea typeface="宋体"/>
                        </a:rPr>
                        <a:t>6. to tune </a:t>
                      </a:r>
                      <a:r>
                        <a:rPr lang="en-US" sz="2400" b="0" kern="100" dirty="0">
                          <a:latin typeface="Helvetica" pitchFamily="2" charset="0"/>
                          <a:ea typeface="宋体"/>
                        </a:rPr>
                        <a:t>up</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dirty="0">
                          <a:latin typeface="Times New Roman"/>
                          <a:ea typeface="华文楷体"/>
                        </a:rPr>
                        <a:t>调整，调节（发动机）使达到最佳状态</a:t>
                      </a:r>
                    </a:p>
                  </a:txBody>
                  <a:tcPr marL="68580" marR="68580" marT="0" marB="0"/>
                </a:tc>
              </a:tr>
              <a:tr h="433348">
                <a:tc>
                  <a:txBody>
                    <a:bodyPr/>
                    <a:lstStyle/>
                    <a:p>
                      <a:pPr algn="just">
                        <a:spcAft>
                          <a:spcPts val="0"/>
                        </a:spcAft>
                      </a:pPr>
                      <a:r>
                        <a:rPr lang="en-US" sz="2400" b="0" kern="100" dirty="0">
                          <a:latin typeface="Helvetica" pitchFamily="2" charset="0"/>
                          <a:ea typeface="宋体"/>
                        </a:rPr>
                        <a:t>7. </a:t>
                      </a:r>
                      <a:r>
                        <a:rPr lang="en-US" sz="2400" b="0" kern="100" dirty="0" smtClean="0">
                          <a:latin typeface="Helvetica" pitchFamily="2" charset="0"/>
                          <a:ea typeface="宋体"/>
                        </a:rPr>
                        <a:t>to swell </a:t>
                      </a:r>
                      <a:r>
                        <a:rPr lang="en-US" sz="2400" b="0" kern="100" dirty="0">
                          <a:latin typeface="Helvetica" pitchFamily="2" charset="0"/>
                          <a:ea typeface="宋体"/>
                        </a:rPr>
                        <a:t>with </a:t>
                      </a:r>
                      <a:r>
                        <a:rPr lang="en-US" sz="2400" b="0" kern="100" dirty="0" smtClean="0">
                          <a:latin typeface="Helvetica" pitchFamily="2" charset="0"/>
                          <a:ea typeface="宋体"/>
                        </a:rPr>
                        <a:t>pride/anger</a:t>
                      </a:r>
                      <a:r>
                        <a:rPr lang="en-US" sz="2400" b="0" kern="100" dirty="0">
                          <a:latin typeface="Helvetica" pitchFamily="2" charset="0"/>
                          <a:ea typeface="宋体"/>
                        </a:rPr>
                        <a:t>, </a:t>
                      </a:r>
                      <a:r>
                        <a:rPr lang="en-US" sz="2400" b="0" kern="100" dirty="0" smtClean="0">
                          <a:latin typeface="Helvetica" pitchFamily="2" charset="0"/>
                          <a:ea typeface="宋体"/>
                        </a:rPr>
                        <a:t>etc.</a:t>
                      </a:r>
                      <a:endParaRPr lang="zh-CN" sz="2400" b="0" kern="100" dirty="0">
                        <a:latin typeface="Helvetica" pitchFamily="2" charset="0"/>
                        <a:ea typeface="宋体"/>
                      </a:endParaRPr>
                    </a:p>
                  </a:txBody>
                  <a:tcPr marL="68580" marR="68580" marT="0" marB="0"/>
                </a:tc>
                <a:tc>
                  <a:txBody>
                    <a:bodyPr/>
                    <a:lstStyle/>
                    <a:p>
                      <a:pPr algn="just">
                        <a:spcAft>
                          <a:spcPts val="0"/>
                        </a:spcAft>
                      </a:pPr>
                      <a:r>
                        <a:rPr lang="zh-CN" sz="2400" b="0" kern="100" dirty="0">
                          <a:latin typeface="Times New Roman"/>
                          <a:ea typeface="华文楷体"/>
                        </a:rPr>
                        <a:t>洋洋得意（怒气冲冲等）</a:t>
                      </a:r>
                    </a:p>
                  </a:txBody>
                  <a:tcPr marL="68580" marR="68580" marT="0" marB="0"/>
                </a:tc>
              </a:tr>
            </a:tbl>
          </a:graphicData>
        </a:graphic>
      </p:graphicFrame>
      <p:grpSp>
        <p:nvGrpSpPr>
          <p:cNvPr id="9" name="组合 8"/>
          <p:cNvGrpSpPr/>
          <p:nvPr/>
        </p:nvGrpSpPr>
        <p:grpSpPr>
          <a:xfrm>
            <a:off x="-14288" y="-27384"/>
            <a:ext cx="7115715" cy="1152525"/>
            <a:chOff x="-14288" y="-27384"/>
            <a:chExt cx="7115715" cy="1152525"/>
          </a:xfrm>
        </p:grpSpPr>
        <p:pic>
          <p:nvPicPr>
            <p:cNvPr id="6"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8" name="TextBox 7">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4" name="矩形 3"/>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a:defRPr/>
            </a:pPr>
            <a:r>
              <a:rPr lang="en-US" altLang="zh-CN" sz="3400" dirty="0">
                <a:solidFill>
                  <a:srgbClr val="FF6600"/>
                </a:solidFill>
                <a:effectLst>
                  <a:outerShdw blurRad="38100" dist="38100" dir="2700000" algn="tl">
                    <a:srgbClr val="000000">
                      <a:alpha val="43137"/>
                    </a:srgbClr>
                  </a:outerShdw>
                </a:effectLst>
                <a:latin typeface="Cooper Black" pitchFamily="18" charset="0"/>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ndParaRPr>
          </a:p>
        </p:txBody>
      </p:sp>
      <p:grpSp>
        <p:nvGrpSpPr>
          <p:cNvPr id="2" name="组合 1"/>
          <p:cNvGrpSpPr/>
          <p:nvPr/>
        </p:nvGrpSpPr>
        <p:grpSpPr>
          <a:xfrm>
            <a:off x="569913" y="2670175"/>
            <a:ext cx="3644896" cy="619125"/>
            <a:chOff x="569913" y="2670175"/>
            <a:chExt cx="3644896" cy="619125"/>
          </a:xfrm>
        </p:grpSpPr>
        <p:pic>
          <p:nvPicPr>
            <p:cNvPr id="23" name="Picture 2">
              <a:hlinkClick r:id="rId3" action="ppaction://hlinksldjump"/>
            </p:cNvPr>
            <p:cNvPicPr>
              <a:picLocks noChangeAspect="1" noChangeArrowheads="1"/>
            </p:cNvPicPr>
            <p:nvPr/>
          </p:nvPicPr>
          <p:blipFill>
            <a:blip r:embed="rId4" cstate="print"/>
            <a:srcRect/>
            <a:stretch>
              <a:fillRect/>
            </a:stretch>
          </p:blipFill>
          <p:spPr bwMode="auto">
            <a:xfrm>
              <a:off x="569913" y="26701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3" action="ppaction://hlinksldjump"/>
            </p:cNvPr>
            <p:cNvSpPr>
              <a:spLocks noChangeArrowheads="1"/>
            </p:cNvSpPr>
            <p:nvPr/>
          </p:nvSpPr>
          <p:spPr bwMode="auto">
            <a:xfrm>
              <a:off x="714349" y="2708275"/>
              <a:ext cx="3353596"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grpSp>
      <p:grpSp>
        <p:nvGrpSpPr>
          <p:cNvPr id="3" name="组合 2"/>
          <p:cNvGrpSpPr/>
          <p:nvPr/>
        </p:nvGrpSpPr>
        <p:grpSpPr>
          <a:xfrm>
            <a:off x="569912" y="3357563"/>
            <a:ext cx="3644896" cy="668247"/>
            <a:chOff x="569912" y="3357563"/>
            <a:chExt cx="3644896" cy="668247"/>
          </a:xfrm>
        </p:grpSpPr>
        <p:pic>
          <p:nvPicPr>
            <p:cNvPr id="22" name="Picture 3">
              <a:hlinkClick r:id="rId5" action="ppaction://hlinksldjump"/>
            </p:cNvPr>
            <p:cNvPicPr>
              <a:picLocks noChangeAspect="1" noChangeArrowheads="1"/>
            </p:cNvPicPr>
            <p:nvPr/>
          </p:nvPicPr>
          <p:blipFill>
            <a:blip r:embed="rId6" cstate="print"/>
            <a:srcRect/>
            <a:stretch>
              <a:fillRect/>
            </a:stretch>
          </p:blipFill>
          <p:spPr bwMode="auto">
            <a:xfrm>
              <a:off x="569912" y="3357563"/>
              <a:ext cx="3644896" cy="668247"/>
            </a:xfrm>
            <a:prstGeom prst="rect">
              <a:avLst/>
            </a:prstGeom>
            <a:ln>
              <a:noFill/>
            </a:ln>
            <a:effectLst>
              <a:outerShdw blurRad="292100" dist="139700" dir="2700000" algn="tl" rotWithShape="0">
                <a:srgbClr val="333333">
                  <a:alpha val="65000"/>
                </a:srgbClr>
              </a:outerShdw>
            </a:effectLst>
            <a:extLst/>
          </p:spPr>
        </p:pic>
        <p:sp>
          <p:nvSpPr>
            <p:cNvPr id="27" name="Rectangle 10">
              <a:hlinkClick r:id="rId5" action="ppaction://hlinksldjump"/>
            </p:cNvPr>
            <p:cNvSpPr>
              <a:spLocks noChangeArrowheads="1"/>
            </p:cNvSpPr>
            <p:nvPr/>
          </p:nvSpPr>
          <p:spPr bwMode="auto">
            <a:xfrm>
              <a:off x="714348" y="3478213"/>
              <a:ext cx="2644765" cy="461962"/>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nvGrpSpPr>
          <p:cNvPr id="4" name="组合 3"/>
          <p:cNvGrpSpPr/>
          <p:nvPr/>
        </p:nvGrpSpPr>
        <p:grpSpPr>
          <a:xfrm>
            <a:off x="564592" y="4149047"/>
            <a:ext cx="3609743" cy="627316"/>
            <a:chOff x="564592" y="4149047"/>
            <a:chExt cx="3609743" cy="627316"/>
          </a:xfrm>
        </p:grpSpPr>
        <p:pic>
          <p:nvPicPr>
            <p:cNvPr id="21" name="Picture 4">
              <a:hlinkClick r:id="rId7" action="ppaction://hlinksldjump"/>
            </p:cNvPr>
            <p:cNvPicPr>
              <a:picLocks noChangeAspect="1" noChangeArrowheads="1"/>
            </p:cNvPicPr>
            <p:nvPr/>
          </p:nvPicPr>
          <p:blipFill>
            <a:blip r:embed="rId8" cstate="print"/>
            <a:srcRect/>
            <a:stretch>
              <a:fillRect/>
            </a:stretch>
          </p:blipFill>
          <p:spPr bwMode="auto">
            <a:xfrm>
              <a:off x="564592" y="4149047"/>
              <a:ext cx="3609742" cy="627316"/>
            </a:xfrm>
            <a:prstGeom prst="rect">
              <a:avLst/>
            </a:prstGeom>
            <a:ln>
              <a:noFill/>
            </a:ln>
            <a:effectLst>
              <a:outerShdw blurRad="292100" dist="139700" dir="2700000" algn="tl" rotWithShape="0">
                <a:srgbClr val="333333">
                  <a:alpha val="65000"/>
                </a:srgbClr>
              </a:outerShdw>
            </a:effectLst>
            <a:extLst/>
          </p:spPr>
        </p:pic>
        <p:sp>
          <p:nvSpPr>
            <p:cNvPr id="28" name="Rectangle 14">
              <a:hlinkClick r:id="rId7" action="ppaction://hlinksldjump"/>
            </p:cNvPr>
            <p:cNvSpPr>
              <a:spLocks noChangeArrowheads="1"/>
            </p:cNvSpPr>
            <p:nvPr/>
          </p:nvSpPr>
          <p:spPr bwMode="auto">
            <a:xfrm>
              <a:off x="714348" y="4237488"/>
              <a:ext cx="3459987"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grpSp>
      <p:grpSp>
        <p:nvGrpSpPr>
          <p:cNvPr id="5" name="组合 4"/>
          <p:cNvGrpSpPr/>
          <p:nvPr/>
        </p:nvGrpSpPr>
        <p:grpSpPr>
          <a:xfrm>
            <a:off x="611559" y="4870901"/>
            <a:ext cx="3603249" cy="628650"/>
            <a:chOff x="611559" y="4870901"/>
            <a:chExt cx="3603249" cy="628650"/>
          </a:xfrm>
        </p:grpSpPr>
        <p:pic>
          <p:nvPicPr>
            <p:cNvPr id="18" name="Picture 6"/>
            <p:cNvPicPr>
              <a:picLocks noChangeAspect="1" noChangeArrowheads="1"/>
            </p:cNvPicPr>
            <p:nvPr/>
          </p:nvPicPr>
          <p:blipFill>
            <a:blip r:embed="rId9" cstate="print"/>
            <a:srcRect/>
            <a:stretch>
              <a:fillRect/>
            </a:stretch>
          </p:blipFill>
          <p:spPr bwMode="auto">
            <a:xfrm>
              <a:off x="611559" y="4870901"/>
              <a:ext cx="3603249" cy="628650"/>
            </a:xfrm>
            <a:prstGeom prst="rect">
              <a:avLst/>
            </a:prstGeom>
            <a:ln>
              <a:noFill/>
            </a:ln>
            <a:effectLst>
              <a:outerShdw blurRad="292100" dist="139700" dir="2700000" algn="tl" rotWithShape="0">
                <a:srgbClr val="333333">
                  <a:alpha val="65000"/>
                </a:srgbClr>
              </a:outerShdw>
            </a:effectLst>
            <a:extLst/>
          </p:spPr>
        </p:pic>
        <p:sp>
          <p:nvSpPr>
            <p:cNvPr id="29" name="TextBox 28">
              <a:hlinkClick r:id="rId10" action="ppaction://hlinksldjump"/>
            </p:cNvPr>
            <p:cNvSpPr txBox="1">
              <a:spLocks noChangeArrowheads="1"/>
            </p:cNvSpPr>
            <p:nvPr/>
          </p:nvSpPr>
          <p:spPr bwMode="auto">
            <a:xfrm>
              <a:off x="761046" y="4870901"/>
              <a:ext cx="2889883" cy="577850"/>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smtClean="0">
                  <a:solidFill>
                    <a:srgbClr val="000000"/>
                  </a:solidFill>
                  <a:latin typeface="Helvetica"/>
                </a:rPr>
                <a:t>Summary</a:t>
              </a:r>
              <a:endParaRPr lang="en-US" altLang="zh-CN" sz="2400" dirty="0">
                <a:solidFill>
                  <a:srgbClr val="000000"/>
                </a:solidFill>
                <a:latin typeface="Helvetica"/>
              </a:endParaRPr>
            </a:p>
          </p:txBody>
        </p:sp>
      </p:grpSp>
      <p:grpSp>
        <p:nvGrpSpPr>
          <p:cNvPr id="30" name="组合 29"/>
          <p:cNvGrpSpPr/>
          <p:nvPr/>
        </p:nvGrpSpPr>
        <p:grpSpPr>
          <a:xfrm>
            <a:off x="14266" y="0"/>
            <a:ext cx="9144000" cy="708025"/>
            <a:chOff x="14266" y="0"/>
            <a:chExt cx="9144000" cy="708025"/>
          </a:xfrm>
        </p:grpSpPr>
        <p:sp>
          <p:nvSpPr>
            <p:cNvPr id="32"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34" name="TextBox 33"/>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36"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pic>
        <p:nvPicPr>
          <p:cNvPr id="2050" name="Picture 2" descr="D:\找图\新视野读写2\徐晨买图\徐晨买图\U1\新视野大学英语（第三版）读写教程2 13chc0797rf.jpg"/>
          <p:cNvPicPr>
            <a:picLocks noChangeAspect="1" noChangeArrowheads="1"/>
          </p:cNvPicPr>
          <p:nvPr/>
        </p:nvPicPr>
        <p:blipFill>
          <a:blip r:embed="rId11" cstate="print"/>
          <a:srcRect/>
          <a:stretch>
            <a:fillRect/>
          </a:stretch>
        </p:blipFill>
        <p:spPr bwMode="auto">
          <a:xfrm>
            <a:off x="4825141" y="3146456"/>
            <a:ext cx="3638116" cy="2425684"/>
          </a:xfrm>
          <a:prstGeom prst="rect">
            <a:avLst/>
          </a:prstGeom>
          <a:ln>
            <a:noFill/>
          </a:ln>
          <a:effectLst>
            <a:outerShdw blurRad="292100" dist="139700" dir="2700000" algn="tl" rotWithShape="0">
              <a:srgbClr val="333333">
                <a:alpha val="65000"/>
              </a:srgbClr>
            </a:outerShdw>
          </a:effectLst>
        </p:spPr>
      </p:pic>
      <p:pic>
        <p:nvPicPr>
          <p:cNvPr id="2051" name="Picture 3" descr="D:\找图\新视野读写2\徐晨买图\徐晨买图\U1\121330338.jpg"/>
          <p:cNvPicPr>
            <a:picLocks noChangeAspect="1" noChangeArrowheads="1"/>
          </p:cNvPicPr>
          <p:nvPr/>
        </p:nvPicPr>
        <p:blipFill>
          <a:blip r:embed="rId12" cstate="print"/>
          <a:srcRect t="10156"/>
          <a:stretch>
            <a:fillRect/>
          </a:stretch>
        </p:blipFill>
        <p:spPr bwMode="auto">
          <a:xfrm>
            <a:off x="5618585" y="1214422"/>
            <a:ext cx="2811067" cy="1684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5377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667191"/>
            <a:ext cx="2700338"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感到有责任做某事</a:t>
            </a:r>
          </a:p>
        </p:txBody>
      </p:sp>
      <p:sp>
        <p:nvSpPr>
          <p:cNvPr id="13" name="文本框 5"/>
          <p:cNvSpPr txBox="1"/>
          <p:nvPr/>
        </p:nvSpPr>
        <p:spPr>
          <a:xfrm>
            <a:off x="952453" y="4362451"/>
            <a:ext cx="547693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rPr>
              <a:t>(to feel obliged to do/to provide ... for ... </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81084" y="4919815"/>
            <a:ext cx="6977953"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Parents </a:t>
            </a:r>
            <a:r>
              <a:rPr kumimoji="1" lang="en-US" altLang="zh-CN" sz="2400" b="1" i="1" dirty="0" smtClean="0">
                <a:solidFill>
                  <a:srgbClr val="FF6600"/>
                </a:solidFill>
                <a:latin typeface="Helvetica"/>
              </a:rPr>
              <a:t>feel obliged to provide</a:t>
            </a:r>
            <a:r>
              <a:rPr kumimoji="1" lang="en-US" altLang="zh-CN" sz="2400" dirty="0" smtClean="0">
                <a:latin typeface="Helvetica"/>
              </a:rPr>
              <a:t> the best they can for children.</a:t>
            </a:r>
          </a:p>
        </p:txBody>
      </p:sp>
      <p:sp>
        <p:nvSpPr>
          <p:cNvPr id="16" name="TextBox 15"/>
          <p:cNvSpPr txBox="1"/>
          <p:nvPr/>
        </p:nvSpPr>
        <p:spPr>
          <a:xfrm>
            <a:off x="4929190" y="1667191"/>
            <a:ext cx="4071933" cy="461665"/>
          </a:xfrm>
          <a:prstGeom prst="rect">
            <a:avLst/>
          </a:prstGeom>
          <a:noFill/>
        </p:spPr>
        <p:txBody>
          <a:bodyPr wrap="square">
            <a:spAutoFit/>
          </a:bodyPr>
          <a:lstStyle/>
          <a:p>
            <a:pPr fontAlgn="auto">
              <a:spcBef>
                <a:spcPct val="50000"/>
              </a:spcBef>
              <a:spcAft>
                <a:spcPts val="0"/>
              </a:spcAft>
              <a:defRPr/>
            </a:pPr>
            <a:r>
              <a:rPr lang="en-US" altLang="zh-CN" sz="2400" b="1" dirty="0" smtClean="0">
                <a:latin typeface="Helvetica"/>
              </a:rPr>
              <a:t>to be/feel obliged to do </a:t>
            </a:r>
            <a:r>
              <a:rPr lang="en-US" altLang="zh-CN" sz="2400" b="1" dirty="0" err="1" smtClean="0">
                <a:latin typeface="Helvetica"/>
              </a:rPr>
              <a:t>sth</a:t>
            </a:r>
            <a:r>
              <a:rPr lang="en-US" altLang="zh-CN" sz="2400" b="1" dirty="0" smtClean="0">
                <a:latin typeface="Helvetica"/>
              </a:rPr>
              <a:t>.</a:t>
            </a:r>
          </a:p>
        </p:txBody>
      </p:sp>
      <p:sp>
        <p:nvSpPr>
          <p:cNvPr id="2" name="TextBox 1"/>
          <p:cNvSpPr txBox="1"/>
          <p:nvPr/>
        </p:nvSpPr>
        <p:spPr>
          <a:xfrm>
            <a:off x="3500430"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3146420"/>
            <a:ext cx="6429422"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父母觉得有责任尽其所能给孩子提供最好的。</a:t>
            </a:r>
          </a:p>
        </p:txBody>
      </p:sp>
      <p:sp>
        <p:nvSpPr>
          <p:cNvPr id="25" name="TextBox 24"/>
          <p:cNvSpPr txBox="1"/>
          <p:nvPr/>
        </p:nvSpPr>
        <p:spPr>
          <a:xfrm>
            <a:off x="92866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87374" y="2336800"/>
            <a:ext cx="8296304" cy="4521200"/>
          </a:xfrm>
          <a:prstGeom prst="rect">
            <a:avLst/>
          </a:prstGeom>
          <a:noFill/>
          <a:ln w="9525">
            <a:noFill/>
            <a:miter lim="800000"/>
            <a:headEnd/>
            <a:tailEnd/>
          </a:ln>
        </p:spPr>
      </p:pic>
      <p:sp>
        <p:nvSpPr>
          <p:cNvPr id="8" name="TextBox 7"/>
          <p:cNvSpPr txBox="1">
            <a:spLocks noChangeArrowheads="1"/>
          </p:cNvSpPr>
          <p:nvPr/>
        </p:nvSpPr>
        <p:spPr bwMode="auto">
          <a:xfrm>
            <a:off x="1379771" y="1661496"/>
            <a:ext cx="1824077"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对某事认真</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71604" y="4467533"/>
            <a:ext cx="528641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kumimoji="1" lang="en-US" altLang="zh-CN" sz="2400" dirty="0" smtClean="0">
                <a:solidFill>
                  <a:srgbClr val="0D0A10"/>
                </a:solidFill>
                <a:latin typeface="Calibri" pitchFamily="34" charset="0"/>
                <a:cs typeface="Calibri" pitchFamily="34" charset="0"/>
              </a:rPr>
              <a:t>to </a:t>
            </a:r>
            <a:r>
              <a:rPr lang="en-US" altLang="zh-CN" sz="2400" dirty="0" smtClean="0">
                <a:latin typeface="Calibri" pitchFamily="34" charset="0"/>
                <a:cs typeface="Calibri" pitchFamily="34" charset="0"/>
              </a:rPr>
              <a:t>get </a:t>
            </a:r>
            <a:r>
              <a:rPr lang="en-US" altLang="zh-CN" sz="2400" dirty="0" smtClean="0"/>
              <a:t>serious about/to curb/corruption</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1571604" y="5030088"/>
            <a:ext cx="6300788" cy="830997"/>
          </a:xfrm>
          <a:prstGeom prst="rect">
            <a:avLst/>
          </a:prstGeom>
          <a:noFill/>
          <a:ln w="9525">
            <a:noFill/>
            <a:miter lim="800000"/>
            <a:headEnd/>
            <a:tailEnd/>
          </a:ln>
        </p:spPr>
        <p:txBody>
          <a:bodyPr>
            <a:spAutoFit/>
          </a:bodyPr>
          <a:lstStyle/>
          <a:p>
            <a:pPr>
              <a:spcBef>
                <a:spcPct val="50000"/>
              </a:spcBef>
            </a:pPr>
            <a:r>
              <a:rPr kumimoji="1" lang="en-US" altLang="zh-CN" sz="2400" dirty="0" smtClean="0">
                <a:latin typeface="Helvetica"/>
              </a:rPr>
              <a:t>It’s time to </a:t>
            </a:r>
            <a:r>
              <a:rPr kumimoji="1" lang="en-US" altLang="zh-CN" sz="2400" b="1" i="1" dirty="0" smtClean="0">
                <a:solidFill>
                  <a:srgbClr val="FF6600"/>
                </a:solidFill>
                <a:latin typeface="Helvetica"/>
              </a:rPr>
              <a:t>get serious about </a:t>
            </a:r>
            <a:r>
              <a:rPr kumimoji="1" lang="en-US" altLang="zh-CN" sz="2400" dirty="0" smtClean="0">
                <a:latin typeface="Helvetica"/>
              </a:rPr>
              <a:t>curbing political corruption.</a:t>
            </a:r>
          </a:p>
        </p:txBody>
      </p:sp>
      <p:sp>
        <p:nvSpPr>
          <p:cNvPr id="16" name="TextBox 15"/>
          <p:cNvSpPr txBox="1">
            <a:spLocks noChangeArrowheads="1"/>
          </p:cNvSpPr>
          <p:nvPr/>
        </p:nvSpPr>
        <p:spPr bwMode="auto">
          <a:xfrm>
            <a:off x="5338762" y="1446053"/>
            <a:ext cx="3805237" cy="892552"/>
          </a:xfrm>
          <a:prstGeom prst="rect">
            <a:avLst/>
          </a:prstGeom>
          <a:noFill/>
          <a:ln w="9525" algn="ctr">
            <a:noFill/>
            <a:miter lim="800000"/>
            <a:headEnd/>
            <a:tailEnd/>
          </a:ln>
        </p:spPr>
        <p:txBody>
          <a:bodyPr wrap="square">
            <a:spAutoFit/>
          </a:bodyPr>
          <a:lstStyle/>
          <a:p>
            <a:r>
              <a:rPr lang="en-US" altLang="zh-CN" sz="2600" b="1" dirty="0" smtClean="0">
                <a:latin typeface="Helvetica"/>
              </a:rPr>
              <a:t>to be / get serious about</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04" y="3169507"/>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应该严肃认真地大力惩治政治腐败。</a:t>
            </a:r>
            <a:endParaRPr lang="zh-CN" altLang="en-US" sz="2400" dirty="0">
              <a:latin typeface="华文行楷" pitchFamily="2" charset="-122"/>
              <a:ea typeface="华文行楷" pitchFamily="2" charset="-122"/>
            </a:endParaRPr>
          </a:p>
        </p:txBody>
      </p:sp>
      <p:sp>
        <p:nvSpPr>
          <p:cNvPr id="25" name="TextBox 24"/>
          <p:cNvSpPr txBox="1"/>
          <p:nvPr/>
        </p:nvSpPr>
        <p:spPr>
          <a:xfrm>
            <a:off x="1476375"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05089" y="1373867"/>
            <a:ext cx="2468562"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刚从</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来；刚有</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经历</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105090" y="4467533"/>
            <a:ext cx="4538480" cy="461665"/>
          </a:xfrm>
          <a:prstGeom prst="rect">
            <a:avLst/>
          </a:prstGeom>
          <a:solidFill>
            <a:srgbClr val="FFC000"/>
          </a:solidFill>
          <a:effectLst>
            <a:softEdge rad="127000"/>
          </a:effectLst>
        </p:spPr>
        <p:txBody>
          <a:bodyPr wrap="square">
            <a:spAutoFit/>
          </a:bodyPr>
          <a:lstStyle/>
          <a:p>
            <a:pPr>
              <a:defRPr/>
            </a:pPr>
            <a:r>
              <a:rPr lang="en-US" altLang="zh-CN" sz="2400" dirty="0" smtClean="0"/>
              <a:t>(principals/fresh from/to deal with)</a:t>
            </a:r>
            <a:endParaRPr lang="en-US" altLang="zh-CN" sz="2400" dirty="0"/>
          </a:p>
        </p:txBody>
      </p:sp>
      <p:sp>
        <p:nvSpPr>
          <p:cNvPr id="14" name="TextBox 8"/>
          <p:cNvSpPr txBox="1">
            <a:spLocks noChangeArrowheads="1"/>
          </p:cNvSpPr>
          <p:nvPr/>
        </p:nvSpPr>
        <p:spPr bwMode="auto">
          <a:xfrm>
            <a:off x="1214414" y="4886187"/>
            <a:ext cx="6715172" cy="1754326"/>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School principals should not expect teachers, </a:t>
            </a:r>
            <a:r>
              <a:rPr kumimoji="1" lang="en-US" altLang="zh-CN" sz="2400" b="1" i="1" dirty="0" smtClean="0">
                <a:solidFill>
                  <a:srgbClr val="FF6600"/>
                </a:solidFill>
                <a:latin typeface="Helvetica"/>
              </a:rPr>
              <a:t>fresh from </a:t>
            </a:r>
            <a:r>
              <a:rPr kumimoji="1" lang="en-US" altLang="zh-CN" sz="2400" dirty="0" smtClean="0">
                <a:latin typeface="Helvetica"/>
              </a:rPr>
              <a:t>college, to deal with a large group of difficult children. </a:t>
            </a: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57818" y="1636606"/>
            <a:ext cx="2973388"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fresh from</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253087"/>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学校的校长不应指望刚从大学毕业的老师来应付一大群难以对付的孩子。</a:t>
            </a:r>
            <a:endParaRPr lang="zh-CN" altLang="en-US" sz="2400" dirty="0">
              <a:latin typeface="华文行楷" pitchFamily="2" charset="-122"/>
              <a:ea typeface="华文行楷" pitchFamily="2" charset="-122"/>
            </a:endParaRPr>
          </a:p>
        </p:txBody>
      </p:sp>
      <p:sp>
        <p:nvSpPr>
          <p:cNvPr id="25" name="TextBox 24"/>
          <p:cNvSpPr txBox="1"/>
          <p:nvPr/>
        </p:nvSpPr>
        <p:spPr>
          <a:xfrm>
            <a:off x="1214414" y="4040034"/>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683568" y="1665810"/>
            <a:ext cx="2738435"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解释得通；有道理</a:t>
            </a:r>
          </a:p>
        </p:txBody>
      </p:sp>
      <p:sp>
        <p:nvSpPr>
          <p:cNvPr id="13" name="文本框 5"/>
          <p:cNvSpPr txBox="1"/>
          <p:nvPr/>
        </p:nvSpPr>
        <p:spPr>
          <a:xfrm>
            <a:off x="1512885" y="4286256"/>
            <a:ext cx="398780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to talk much/to make sense)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786322"/>
            <a:ext cx="597852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She doesn’t talk much, but what she says </a:t>
            </a:r>
            <a:r>
              <a:rPr kumimoji="1" lang="en-US" altLang="zh-CN" sz="2400" b="1" i="1" dirty="0" smtClean="0">
                <a:solidFill>
                  <a:srgbClr val="FF6600"/>
                </a:solidFill>
                <a:latin typeface="Helvetica"/>
              </a:rPr>
              <a:t>makes sense</a:t>
            </a:r>
            <a:r>
              <a:rPr kumimoji="1" lang="en-US" altLang="zh-CN" sz="2400" dirty="0" smtClean="0">
                <a:latin typeface="Helvetica"/>
              </a:rPr>
              <a:t>.</a:t>
            </a:r>
            <a:endParaRPr kumimoji="1" lang="en-US" altLang="zh-CN" sz="2400" b="1" i="1" dirty="0">
              <a:latin typeface="Helvetica"/>
            </a:endParaRPr>
          </a:p>
        </p:txBody>
      </p:sp>
      <p:sp>
        <p:nvSpPr>
          <p:cNvPr id="16" name="TextBox 15"/>
          <p:cNvSpPr txBox="1">
            <a:spLocks noChangeArrowheads="1"/>
          </p:cNvSpPr>
          <p:nvPr/>
        </p:nvSpPr>
        <p:spPr bwMode="auto">
          <a:xfrm>
            <a:off x="5313373" y="1604255"/>
            <a:ext cx="2973388" cy="523220"/>
          </a:xfrm>
          <a:prstGeom prst="rect">
            <a:avLst/>
          </a:prstGeom>
          <a:noFill/>
          <a:ln w="9525" algn="ctr">
            <a:noFill/>
            <a:miter lim="800000"/>
            <a:headEnd/>
            <a:tailEnd/>
          </a:ln>
        </p:spPr>
        <p:txBody>
          <a:bodyPr wrap="square">
            <a:spAutoFit/>
          </a:bodyPr>
          <a:lstStyle/>
          <a:p>
            <a:pPr algn="ctr"/>
            <a:r>
              <a:rPr lang="en-US" sz="2800" b="1" dirty="0" smtClean="0"/>
              <a:t>to make sense</a:t>
            </a:r>
            <a:endParaRPr lang="en-US" altLang="zh-CN" sz="2600" b="1" dirty="0">
              <a:latin typeface="Helvetica"/>
            </a:endParaRPr>
          </a:p>
        </p:txBody>
      </p:sp>
      <p:sp>
        <p:nvSpPr>
          <p:cNvPr id="2" name="TextBox 1"/>
          <p:cNvSpPr txBox="1"/>
          <p:nvPr/>
        </p:nvSpPr>
        <p:spPr>
          <a:xfrm>
            <a:off x="3643306"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31063"/>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她讲话不多，但言之有理。</a:t>
            </a:r>
            <a:endParaRPr lang="en-US" altLang="zh-CN" sz="2400" dirty="0">
              <a:latin typeface="华文行楷" pitchFamily="2" charset="-122"/>
              <a:ea typeface="华文行楷" pitchFamily="2" charset="-122"/>
            </a:endParaRPr>
          </a:p>
        </p:txBody>
      </p:sp>
      <p:sp>
        <p:nvSpPr>
          <p:cNvPr id="25" name="TextBox 24"/>
          <p:cNvSpPr txBox="1"/>
          <p:nvPr/>
        </p:nvSpPr>
        <p:spPr>
          <a:xfrm>
            <a:off x="1493827"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01316" y="1299220"/>
            <a:ext cx="2797202"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迫使某人做某事；迫使某人接受某事</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643043" y="4357694"/>
            <a:ext cx="492922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latin typeface="Helvetica"/>
              </a:rPr>
              <a:t>to be indifferent to / to thrust ...on...</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665309" y="5000636"/>
            <a:ext cx="5978525" cy="93794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He was indifferent to the criticism that was </a:t>
            </a:r>
            <a:r>
              <a:rPr kumimoji="1" lang="en-US" altLang="zh-CN" sz="2400" b="1" i="1" dirty="0" smtClean="0">
                <a:solidFill>
                  <a:srgbClr val="FF6600"/>
                </a:solidFill>
                <a:latin typeface="Helvetica"/>
              </a:rPr>
              <a:t>thrust on </a:t>
            </a:r>
            <a:r>
              <a:rPr kumimoji="1" lang="en-US" altLang="zh-CN" sz="2400" dirty="0" smtClean="0">
                <a:latin typeface="Helvetica"/>
              </a:rPr>
              <a:t>him.  </a:t>
            </a:r>
            <a:endParaRPr kumimoji="1" lang="en-US" altLang="zh-CN" sz="2400" dirty="0">
              <a:latin typeface="Helvetica"/>
            </a:endParaRPr>
          </a:p>
        </p:txBody>
      </p:sp>
      <p:sp>
        <p:nvSpPr>
          <p:cNvPr id="16" name="TextBox 15"/>
          <p:cNvSpPr txBox="1">
            <a:spLocks noChangeArrowheads="1"/>
          </p:cNvSpPr>
          <p:nvPr/>
        </p:nvSpPr>
        <p:spPr bwMode="auto">
          <a:xfrm>
            <a:off x="5162550" y="1260447"/>
            <a:ext cx="2639213" cy="954107"/>
          </a:xfrm>
          <a:prstGeom prst="rect">
            <a:avLst/>
          </a:prstGeom>
          <a:noFill/>
          <a:ln w="9525" algn="ctr">
            <a:noFill/>
            <a:miter lim="800000"/>
            <a:headEnd/>
            <a:tailEnd/>
          </a:ln>
        </p:spPr>
        <p:txBody>
          <a:bodyPr wrap="square">
            <a:spAutoFit/>
          </a:bodyPr>
          <a:lstStyle/>
          <a:p>
            <a:r>
              <a:rPr lang="en-US" altLang="zh-CN" sz="2600" b="1" dirty="0" smtClean="0">
                <a:latin typeface="Helvetica"/>
              </a:rPr>
              <a:t>to </a:t>
            </a:r>
            <a:r>
              <a:rPr lang="en-US" sz="2800" b="1" dirty="0" smtClean="0"/>
              <a:t>thrust </a:t>
            </a:r>
            <a:r>
              <a:rPr lang="en-US" sz="2800" b="1" dirty="0" err="1" smtClean="0"/>
              <a:t>sth</a:t>
            </a:r>
            <a:r>
              <a:rPr lang="en-US" sz="2800" b="1" dirty="0" smtClean="0"/>
              <a:t>. </a:t>
            </a:r>
          </a:p>
          <a:p>
            <a:r>
              <a:rPr lang="en-US" sz="2800" b="1" dirty="0" smtClean="0"/>
              <a:t>upon / on </a:t>
            </a:r>
            <a:r>
              <a:rPr lang="en-US" sz="2800" b="1" dirty="0" err="1" smtClean="0"/>
              <a:t>sb</a:t>
            </a:r>
            <a:endParaRPr lang="en-US" altLang="zh-CN" sz="2600" b="1" dirty="0">
              <a:latin typeface="Helvetica"/>
            </a:endParaRP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476375" y="3283865"/>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对于强加给</a:t>
            </a:r>
            <a:r>
              <a:rPr lang="zh-CN" altLang="en-US" sz="2400" dirty="0">
                <a:latin typeface="华文行楷" pitchFamily="2" charset="-122"/>
                <a:ea typeface="华文行楷" pitchFamily="2" charset="-122"/>
              </a:rPr>
              <a:t>他</a:t>
            </a:r>
            <a:r>
              <a:rPr lang="zh-CN" altLang="en-US" sz="2400" dirty="0" smtClean="0">
                <a:latin typeface="华文行楷" pitchFamily="2" charset="-122"/>
                <a:ea typeface="华文行楷" pitchFamily="2" charset="-122"/>
              </a:rPr>
              <a:t>的指责，他从未放在心上。</a:t>
            </a:r>
          </a:p>
        </p:txBody>
      </p:sp>
      <p:sp>
        <p:nvSpPr>
          <p:cNvPr id="25" name="TextBox 24"/>
          <p:cNvSpPr txBox="1"/>
          <p:nvPr/>
        </p:nvSpPr>
        <p:spPr>
          <a:xfrm>
            <a:off x="1476375"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51731" y="1671191"/>
            <a:ext cx="2298700"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调整，调好</a:t>
            </a:r>
            <a:endParaRPr lang="en-US" altLang="zh-CN" sz="2400" b="1" dirty="0">
              <a:latin typeface="华文楷体"/>
              <a:ea typeface="华文楷体"/>
              <a:cs typeface="华文楷体"/>
            </a:endParaRPr>
          </a:p>
        </p:txBody>
      </p:sp>
      <p:sp>
        <p:nvSpPr>
          <p:cNvPr id="13" name="文本框 5"/>
          <p:cNvSpPr txBox="1"/>
          <p:nvPr/>
        </p:nvSpPr>
        <p:spPr>
          <a:xfrm>
            <a:off x="1476375" y="4214818"/>
            <a:ext cx="5810269" cy="830997"/>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to keep...safe/to urge/mechanics/to make sure/to tune up</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57224" y="5022039"/>
            <a:ext cx="7715304"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In order to keep drivers safe, mechanics are urged to make sure that car engines are properly </a:t>
            </a:r>
            <a:r>
              <a:rPr kumimoji="1" lang="en-US" altLang="zh-CN" sz="2400" b="1" i="1" dirty="0" smtClean="0">
                <a:solidFill>
                  <a:srgbClr val="FF6600"/>
                </a:solidFill>
                <a:latin typeface="Helvetica"/>
              </a:rPr>
              <a:t>tuned up</a:t>
            </a:r>
            <a:r>
              <a:rPr kumimoji="1" lang="en-US" altLang="zh-CN" sz="2400" dirty="0" smtClean="0">
                <a:latin typeface="Helvetica"/>
              </a:rPr>
              <a:t>. </a:t>
            </a:r>
          </a:p>
        </p:txBody>
      </p:sp>
      <p:sp>
        <p:nvSpPr>
          <p:cNvPr id="16" name="TextBox 15"/>
          <p:cNvSpPr txBox="1">
            <a:spLocks noChangeArrowheads="1"/>
          </p:cNvSpPr>
          <p:nvPr/>
        </p:nvSpPr>
        <p:spPr bwMode="auto">
          <a:xfrm>
            <a:off x="5224492" y="1599753"/>
            <a:ext cx="3562350" cy="523220"/>
          </a:xfrm>
          <a:prstGeom prst="rect">
            <a:avLst/>
          </a:prstGeom>
          <a:noFill/>
          <a:ln w="9525" algn="ctr">
            <a:noFill/>
            <a:miter lim="800000"/>
            <a:headEnd/>
            <a:tailEnd/>
          </a:ln>
        </p:spPr>
        <p:txBody>
          <a:bodyPr wrap="square">
            <a:spAutoFit/>
          </a:bodyPr>
          <a:lstStyle/>
          <a:p>
            <a:pPr algn="ctr"/>
            <a:r>
              <a:rPr lang="en-US" sz="2800" b="1" dirty="0" smtClean="0"/>
              <a:t>to tune up</a:t>
            </a:r>
            <a:endParaRPr lang="en-US" altLang="zh-CN" sz="2400" dirty="0">
              <a:solidFill>
                <a:srgbClr val="984807"/>
              </a:solidFill>
              <a:latin typeface="华文行楷" pitchFamily="2" charset="-122"/>
              <a:ea typeface="华文行楷" pitchFamily="2" charset="-122"/>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64318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071810"/>
            <a:ext cx="645621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为了确保司机的安全，一定要敦促机械师确保汽车发动机已调整好。</a:t>
            </a:r>
            <a:endParaRPr lang="zh-CN" altLang="en-US" sz="2400" dirty="0">
              <a:latin typeface="华文行楷" pitchFamily="2" charset="-122"/>
              <a:ea typeface="华文行楷" pitchFamily="2" charset="-122"/>
            </a:endParaRPr>
          </a:p>
        </p:txBody>
      </p:sp>
      <p:sp>
        <p:nvSpPr>
          <p:cNvPr id="25" name="TextBox 24"/>
          <p:cNvSpPr txBox="1"/>
          <p:nvPr/>
        </p:nvSpPr>
        <p:spPr>
          <a:xfrm>
            <a:off x="1476375"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7" name="组合 16"/>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928662" y="1500174"/>
            <a:ext cx="2992437" cy="830997"/>
          </a:xfrm>
          <a:prstGeom prst="rect">
            <a:avLst/>
          </a:prstGeom>
          <a:noFill/>
          <a:ln w="9525">
            <a:noFill/>
            <a:miter lim="800000"/>
            <a:headEnd/>
            <a:tailEnd/>
          </a:ln>
        </p:spPr>
        <p:txBody>
          <a:bodyPr wrap="square">
            <a:spAutoFit/>
          </a:bodyPr>
          <a:lstStyle/>
          <a:p>
            <a:pPr algn="ctr"/>
            <a:r>
              <a:rPr lang="zh-CN" altLang="en-US" sz="2400" b="1" dirty="0">
                <a:solidFill>
                  <a:srgbClr val="000000"/>
                </a:solidFill>
                <a:latin typeface="华文楷体" pitchFamily="2" charset="-122"/>
                <a:ea typeface="华文楷体" pitchFamily="2" charset="-122"/>
              </a:rPr>
              <a:t>洋洋得意</a:t>
            </a:r>
            <a:endParaRPr lang="en-US" altLang="zh-CN" sz="2400" b="1" dirty="0">
              <a:solidFill>
                <a:srgbClr val="000000"/>
              </a:solidFill>
              <a:latin typeface="华文楷体" pitchFamily="2" charset="-122"/>
              <a:ea typeface="华文楷体" pitchFamily="2" charset="-122"/>
            </a:endParaRPr>
          </a:p>
          <a:p>
            <a:pPr algn="ct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怒气冲冲</a:t>
            </a:r>
          </a:p>
        </p:txBody>
      </p:sp>
      <p:sp>
        <p:nvSpPr>
          <p:cNvPr id="13" name="文本框 5"/>
          <p:cNvSpPr txBox="1"/>
          <p:nvPr/>
        </p:nvSpPr>
        <p:spPr>
          <a:xfrm>
            <a:off x="1476375" y="4436546"/>
            <a:ext cx="5963835" cy="461665"/>
          </a:xfrm>
          <a:prstGeom prst="rect">
            <a:avLst/>
          </a:prstGeom>
          <a:solidFill>
            <a:srgbClr val="FFC000"/>
          </a:solidFill>
          <a:effectLst>
            <a:softEdge rad="127000"/>
          </a:effectLst>
        </p:spPr>
        <p:txBody>
          <a:bodyPr>
            <a:spAutoFit/>
          </a:bodyPr>
          <a:lstStyle/>
          <a:p>
            <a:pPr>
              <a:defRPr/>
            </a:pPr>
            <a:r>
              <a:rPr kumimoji="1" lang="en-US" altLang="zh-CN" sz="2400" dirty="0" smtClean="0">
                <a:solidFill>
                  <a:srgbClr val="0D0A10"/>
                </a:solidFill>
                <a:latin typeface="Helvetica"/>
              </a:rPr>
              <a:t>(</a:t>
            </a:r>
            <a:r>
              <a:rPr lang="en-US" altLang="zh-CN" sz="2400" dirty="0" smtClean="0"/>
              <a:t>graduate from university / swell with pride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357694"/>
            <a:ext cx="6643734" cy="1606594"/>
          </a:xfrm>
          <a:prstGeom prst="rect">
            <a:avLst/>
          </a:prstGeom>
          <a:noFill/>
          <a:ln w="9525">
            <a:noFill/>
            <a:miter lim="800000"/>
            <a:headEnd/>
            <a:tailEnd/>
          </a:ln>
        </p:spPr>
        <p:txBody>
          <a:bodyPr wrap="square">
            <a:spAutoFit/>
          </a:bodyPr>
          <a:lstStyle/>
          <a:p>
            <a:pPr>
              <a:lnSpc>
                <a:spcPct val="120000"/>
              </a:lnSpc>
              <a:spcBef>
                <a:spcPct val="50000"/>
              </a:spcBef>
            </a:pPr>
            <a:endParaRPr kumimoji="1" lang="en-US" altLang="zh-CN" sz="2400" dirty="0">
              <a:latin typeface="Helvetica"/>
            </a:endParaRPr>
          </a:p>
          <a:p>
            <a:pPr>
              <a:lnSpc>
                <a:spcPct val="120000"/>
              </a:lnSpc>
              <a:spcBef>
                <a:spcPct val="50000"/>
              </a:spcBef>
            </a:pPr>
            <a:r>
              <a:rPr kumimoji="1" lang="en-US" altLang="zh-CN" sz="2400" dirty="0" smtClean="0">
                <a:latin typeface="Helvetica"/>
              </a:rPr>
              <a:t>Her heart </a:t>
            </a:r>
            <a:r>
              <a:rPr kumimoji="1" lang="en-US" altLang="zh-CN" sz="2400" b="1" i="1" dirty="0" smtClean="0">
                <a:solidFill>
                  <a:srgbClr val="FF6600"/>
                </a:solidFill>
                <a:latin typeface="Helvetica"/>
              </a:rPr>
              <a:t>swelled with pride </a:t>
            </a:r>
            <a:r>
              <a:rPr kumimoji="1" lang="en-US" altLang="zh-CN" sz="2400" dirty="0" smtClean="0">
                <a:latin typeface="Helvetica"/>
              </a:rPr>
              <a:t>as she stood watching her daughter graduate from university.</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2427"/>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当她站在那儿看到她女儿大学毕业时，内心充满了骄傲。</a:t>
            </a:r>
            <a:endParaRPr lang="en-US" altLang="zh-CN" sz="2400" dirty="0">
              <a:latin typeface="华文行楷" pitchFamily="2" charset="-122"/>
              <a:ea typeface="华文行楷" pitchFamily="2" charset="-122"/>
            </a:endParaRPr>
          </a:p>
        </p:txBody>
      </p:sp>
      <p:sp>
        <p:nvSpPr>
          <p:cNvPr id="25" name="TextBox 24"/>
          <p:cNvSpPr txBox="1"/>
          <p:nvPr/>
        </p:nvSpPr>
        <p:spPr>
          <a:xfrm>
            <a:off x="1476375" y="400812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083153" y="1428736"/>
            <a:ext cx="3981450" cy="892552"/>
          </a:xfrm>
          <a:prstGeom prst="rect">
            <a:avLst/>
          </a:prstGeom>
          <a:noFill/>
          <a:ln w="9525">
            <a:noFill/>
            <a:miter lim="800000"/>
            <a:headEnd/>
            <a:tailEnd/>
          </a:ln>
        </p:spPr>
        <p:txBody>
          <a:bodyPr>
            <a:spAutoFit/>
          </a:bodyPr>
          <a:lstStyle/>
          <a:p>
            <a:pPr algn="ctr"/>
            <a:r>
              <a:rPr lang="en-US" altLang="zh-CN" sz="2600" b="1" dirty="0">
                <a:latin typeface="Helvetica"/>
              </a:rPr>
              <a:t>to </a:t>
            </a:r>
            <a:r>
              <a:rPr lang="en-US" altLang="zh-CN" sz="2600" b="1" dirty="0" smtClean="0">
                <a:latin typeface="Helvetica"/>
              </a:rPr>
              <a:t>swell</a:t>
            </a:r>
          </a:p>
          <a:p>
            <a:pPr algn="ctr"/>
            <a:r>
              <a:rPr lang="en-US" altLang="zh-CN" sz="2600" b="1" dirty="0" smtClean="0">
                <a:latin typeface="Helvetica"/>
              </a:rPr>
              <a:t> with pride/anger</a:t>
            </a:r>
            <a:endParaRPr lang="zh-CN" altLang="en-US" sz="2600" b="1" dirty="0">
              <a:latin typeface="Helvetica"/>
            </a:endParaRPr>
          </a:p>
        </p:txBody>
      </p:sp>
      <p:pic>
        <p:nvPicPr>
          <p:cNvPr id="15"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 xmlns:p14="http://schemas.microsoft.com/office/powerpoint/2010/main" val="1024386783"/>
              </p:ext>
            </p:extLst>
          </p:nvPr>
        </p:nvGraphicFramePr>
        <p:xfrm>
          <a:off x="333316" y="1737346"/>
          <a:ext cx="8501122" cy="3569028"/>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538163" indent="-538163" algn="just">
                        <a:spcAft>
                          <a:spcPts val="0"/>
                        </a:spcAft>
                      </a:pPr>
                      <a:r>
                        <a:rPr kumimoji="1" lang="en-US" altLang="zh-CN" sz="2400" kern="1200" dirty="0" smtClean="0">
                          <a:solidFill>
                            <a:schemeClr val="dk1"/>
                          </a:solidFill>
                          <a:latin typeface="Helvetica"/>
                          <a:ea typeface="+mn-ea"/>
                          <a:cs typeface="+mn-cs"/>
                        </a:rPr>
                        <a:t>1. If </a:t>
                      </a:r>
                      <a:r>
                        <a:rPr kumimoji="1" lang="en-US" altLang="zh-CN" sz="2400" kern="1200" dirty="0" err="1" smtClean="0">
                          <a:solidFill>
                            <a:schemeClr val="dk1"/>
                          </a:solidFill>
                          <a:latin typeface="Helvetica"/>
                          <a:ea typeface="+mn-ea"/>
                          <a:cs typeface="+mn-cs"/>
                        </a:rPr>
                        <a:t>sb./.sth</a:t>
                      </a:r>
                      <a:r>
                        <a:rPr kumimoji="1" lang="en-US" altLang="zh-CN" sz="2400" kern="1200" dirty="0" smtClean="0">
                          <a:solidFill>
                            <a:schemeClr val="dk1"/>
                          </a:solidFill>
                          <a:latin typeface="Helvetica"/>
                          <a:ea typeface="+mn-ea"/>
                          <a:cs typeface="+mn-cs"/>
                        </a:rPr>
                        <a:t>. do/is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then perhaps …</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sz="2400" kern="100">
                          <a:latin typeface="Times New Roman"/>
                          <a:ea typeface="华文楷体"/>
                        </a:rPr>
                        <a:t>用于表述“在特定条件下可能发生的事情”。</a:t>
                      </a:r>
                    </a:p>
                  </a:txBody>
                  <a:tcPr marL="68580" marR="68580" marT="0" marB="0"/>
                </a:tc>
              </a:tr>
              <a:tr h="974390">
                <a:tc>
                  <a:txBody>
                    <a:bodyPr/>
                    <a:lstStyle/>
                    <a:p>
                      <a:pPr marL="449263" indent="-449263" algn="just">
                        <a:spcAft>
                          <a:spcPts val="0"/>
                        </a:spcAft>
                      </a:pPr>
                      <a:r>
                        <a:rPr kumimoji="1" lang="en-US" altLang="zh-CN" sz="2400" kern="1200" dirty="0" smtClean="0">
                          <a:solidFill>
                            <a:schemeClr val="dk1"/>
                          </a:solidFill>
                          <a:latin typeface="Helvetica"/>
                          <a:ea typeface="+mn-ea"/>
                          <a:cs typeface="+mn-cs"/>
                        </a:rPr>
                        <a:t>2. </a:t>
                      </a:r>
                      <a:r>
                        <a:rPr kumimoji="1" lang="en-US" altLang="zh-CN" sz="2400" kern="1200" dirty="0" err="1" smtClean="0">
                          <a:solidFill>
                            <a:schemeClr val="dk1"/>
                          </a:solidFill>
                          <a:latin typeface="Helvetica"/>
                          <a:ea typeface="+mn-ea"/>
                          <a:cs typeface="+mn-cs"/>
                        </a:rPr>
                        <a:t>Sb</a:t>
                      </a:r>
                      <a:r>
                        <a:rPr kumimoji="1" lang="en-US" altLang="zh-CN" sz="2400" kern="1200" dirty="0" smtClean="0">
                          <a:solidFill>
                            <a:schemeClr val="dk1"/>
                          </a:solidFill>
                          <a:latin typeface="Helvetica"/>
                          <a:ea typeface="+mn-ea"/>
                          <a:cs typeface="+mn-cs"/>
                        </a:rPr>
                        <a:t>. fail to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while sb. should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sz="2400" kern="100" dirty="0">
                          <a:latin typeface="Times New Roman"/>
                          <a:ea typeface="华文楷体"/>
                        </a:rPr>
                        <a:t>用于表述“实际情况与预期的反差”。</a:t>
                      </a:r>
                    </a:p>
                  </a:txBody>
                  <a:tcPr marL="68580" marR="68580" marT="0" marB="0"/>
                </a:tc>
              </a:tr>
              <a:tr h="1132639">
                <a:tc>
                  <a:txBody>
                    <a:bodyPr/>
                    <a:lstStyle/>
                    <a:p>
                      <a:pPr marL="358775" indent="-358775" algn="l">
                        <a:spcAft>
                          <a:spcPts val="0"/>
                        </a:spcAft>
                      </a:pPr>
                      <a:r>
                        <a:rPr kumimoji="1" lang="en-US" altLang="zh-CN" sz="2400" kern="1200" dirty="0" smtClean="0">
                          <a:solidFill>
                            <a:schemeClr val="dk1"/>
                          </a:solidFill>
                          <a:latin typeface="Helvetica"/>
                          <a:ea typeface="+mn-ea"/>
                          <a:cs typeface="+mn-cs"/>
                        </a:rPr>
                        <a:t>3. While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 </a:t>
                      </a:r>
                      <a:r>
                        <a:rPr kumimoji="1" lang="en-US" altLang="zh-CN" sz="2400" kern="1200" dirty="0" err="1" smtClean="0">
                          <a:solidFill>
                            <a:schemeClr val="dk1"/>
                          </a:solidFill>
                          <a:latin typeface="Helvetica"/>
                          <a:ea typeface="+mn-ea"/>
                          <a:cs typeface="+mn-cs"/>
                        </a:rPr>
                        <a:t>sb</a:t>
                      </a:r>
                      <a:r>
                        <a:rPr kumimoji="1" lang="en-US" altLang="zh-CN" sz="2400" kern="1200" dirty="0" smtClean="0">
                          <a:solidFill>
                            <a:schemeClr val="dk1"/>
                          </a:solidFill>
                          <a:latin typeface="Helvetica"/>
                          <a:ea typeface="+mn-ea"/>
                          <a:cs typeface="+mn-cs"/>
                        </a:rPr>
                        <a:t>. is / does…,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 </a:t>
                      </a:r>
                      <a:r>
                        <a:rPr kumimoji="1" lang="en-US" altLang="zh-CN" sz="2400" kern="1200" dirty="0" err="1" smtClean="0">
                          <a:solidFill>
                            <a:schemeClr val="dk1"/>
                          </a:solidFill>
                          <a:latin typeface="Helvetica"/>
                          <a:ea typeface="+mn-ea"/>
                          <a:cs typeface="+mn-cs"/>
                        </a:rPr>
                        <a:t>sb</a:t>
                      </a:r>
                      <a:r>
                        <a:rPr kumimoji="1" lang="en-US" altLang="zh-CN" sz="2400" kern="1200" dirty="0" smtClean="0">
                          <a:solidFill>
                            <a:schemeClr val="dk1"/>
                          </a:solidFill>
                          <a:latin typeface="Helvetica"/>
                          <a:ea typeface="+mn-ea"/>
                          <a:cs typeface="+mn-cs"/>
                        </a:rPr>
                        <a:t>. else is / does…  </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sz="2400" kern="100" dirty="0">
                          <a:latin typeface="Times New Roman"/>
                          <a:ea typeface="华文楷体"/>
                        </a:rPr>
                        <a:t>用于表述“人与人或事与事之间的反差”。</a:t>
                      </a:r>
                    </a:p>
                  </a:txBody>
                  <a:tcPr marL="68580" marR="68580" marT="0" marB="0"/>
                </a:tc>
              </a:tr>
            </a:tbl>
          </a:graphicData>
        </a:graphic>
      </p:graphicFrame>
      <p:grpSp>
        <p:nvGrpSpPr>
          <p:cNvPr id="6" name="组合 5"/>
          <p:cNvGrpSpPr/>
          <p:nvPr/>
        </p:nvGrpSpPr>
        <p:grpSpPr>
          <a:xfrm>
            <a:off x="-14288" y="-27384"/>
            <a:ext cx="7444331" cy="1152525"/>
            <a:chOff x="-14288" y="-27384"/>
            <a:chExt cx="7444331" cy="1152525"/>
          </a:xfrm>
        </p:grpSpPr>
        <p:pic>
          <p:nvPicPr>
            <p:cNvPr id="8"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0" name="TextBox 9">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92552"/>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如果</a:t>
            </a:r>
            <a:r>
              <a:rPr lang="zh-CN" altLang="en-US" sz="2600" dirty="0" smtClean="0">
                <a:latin typeface="华文行楷" pitchFamily="2" charset="-122"/>
                <a:ea typeface="华文行楷" pitchFamily="2" charset="-122"/>
              </a:rPr>
              <a:t>我是唯一一个还在纠正小孩英语的家长，</a:t>
            </a:r>
            <a:r>
              <a:rPr lang="zh-CN" altLang="en-US" sz="2600" dirty="0" smtClean="0">
                <a:solidFill>
                  <a:srgbClr val="C00000"/>
                </a:solidFill>
                <a:latin typeface="华文行楷" pitchFamily="2" charset="-122"/>
                <a:ea typeface="华文行楷" pitchFamily="2" charset="-122"/>
              </a:rPr>
              <a:t>那么</a:t>
            </a:r>
            <a:r>
              <a:rPr lang="zh-CN" altLang="en-US" sz="2600" dirty="0" smtClean="0">
                <a:latin typeface="华文行楷" pitchFamily="2" charset="-122"/>
                <a:ea typeface="华文行楷" pitchFamily="2" charset="-122"/>
              </a:rPr>
              <a:t>我儿子</a:t>
            </a:r>
            <a:r>
              <a:rPr lang="zh-CN" altLang="en-US" sz="2600" dirty="0" smtClean="0">
                <a:solidFill>
                  <a:srgbClr val="C00000"/>
                </a:solidFill>
                <a:latin typeface="华文行楷" pitchFamily="2" charset="-122"/>
                <a:ea typeface="华文行楷" pitchFamily="2" charset="-122"/>
              </a:rPr>
              <a:t>也许是</a:t>
            </a:r>
            <a:r>
              <a:rPr lang="zh-CN" altLang="en-US" sz="2600" dirty="0" smtClean="0">
                <a:latin typeface="华文行楷" pitchFamily="2" charset="-122"/>
                <a:ea typeface="华文行楷" pitchFamily="2" charset="-122"/>
              </a:rPr>
              <a:t>对的。</a:t>
            </a:r>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14166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843462"/>
            <a:ext cx="6088062" cy="1728678"/>
          </a:xfrm>
          <a:prstGeom prst="rect">
            <a:avLst/>
          </a:prstGeom>
          <a:noFill/>
          <a:ln w="9525">
            <a:noFill/>
            <a:miter lim="800000"/>
            <a:headEnd/>
            <a:tailEnd/>
          </a:ln>
        </p:spPr>
        <p:txBody>
          <a:bodyPr>
            <a:spAutoFit/>
          </a:bodyPr>
          <a:lstStyle/>
          <a:p>
            <a:pPr>
              <a:lnSpc>
                <a:spcPts val="2800"/>
              </a:lnSpc>
              <a:spcBef>
                <a:spcPct val="50000"/>
              </a:spcBef>
            </a:pPr>
            <a:r>
              <a:rPr lang="en-US" altLang="zh-CN" sz="2600" b="1" dirty="0" smtClean="0">
                <a:solidFill>
                  <a:srgbClr val="FF6600"/>
                </a:solidFill>
                <a:latin typeface="Helvetica"/>
              </a:rPr>
              <a:t>If </a:t>
            </a:r>
            <a:r>
              <a:rPr lang="en-US" altLang="zh-CN" sz="2600" dirty="0" smtClean="0">
                <a:latin typeface="Helvetica"/>
              </a:rPr>
              <a:t>I</a:t>
            </a:r>
            <a:r>
              <a:rPr lang="en-US" altLang="zh-CN" sz="2600" dirty="0" smtClean="0">
                <a:solidFill>
                  <a:srgbClr val="FF6600"/>
                </a:solidFill>
                <a:latin typeface="Helvetica"/>
              </a:rPr>
              <a:t> </a:t>
            </a:r>
            <a:r>
              <a:rPr lang="en-US" altLang="zh-CN" sz="2600" dirty="0" smtClean="0">
                <a:latin typeface="Helvetica"/>
              </a:rPr>
              <a:t>am the only parent who still corrects his child’s English</a:t>
            </a:r>
            <a:r>
              <a:rPr lang="en-US" altLang="zh-CN" sz="2600" b="1" dirty="0" smtClean="0">
                <a:latin typeface="Helvetica"/>
              </a:rPr>
              <a:t>,</a:t>
            </a:r>
            <a:r>
              <a:rPr lang="en-US" altLang="zh-CN" sz="2600" b="1" dirty="0" smtClean="0">
                <a:solidFill>
                  <a:srgbClr val="FF6600"/>
                </a:solidFill>
                <a:latin typeface="Helvetica"/>
              </a:rPr>
              <a:t> then perhaps </a:t>
            </a:r>
            <a:r>
              <a:rPr lang="en-US" altLang="zh-CN" sz="2600" dirty="0" smtClean="0">
                <a:latin typeface="Helvetica"/>
              </a:rPr>
              <a:t>my son is right. </a:t>
            </a:r>
            <a:endParaRPr lang="zh-CN" altLang="en-US" sz="2600" dirty="0" smtClean="0">
              <a:latin typeface="Helvetica"/>
            </a:endParaRPr>
          </a:p>
          <a:p>
            <a:pPr>
              <a:lnSpc>
                <a:spcPts val="2800"/>
              </a:lnSpc>
              <a:spcBef>
                <a:spcPct val="50000"/>
              </a:spcBef>
            </a:pPr>
            <a:endParaRPr lang="en-US" altLang="zh-CN" sz="26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3" name="组合 12"/>
          <p:cNvGrpSpPr/>
          <p:nvPr/>
        </p:nvGrpSpPr>
        <p:grpSpPr>
          <a:xfrm>
            <a:off x="-14288" y="-27384"/>
            <a:ext cx="7444331" cy="1152525"/>
            <a:chOff x="-14288" y="-27384"/>
            <a:chExt cx="7444331" cy="1152525"/>
          </a:xfrm>
        </p:grpSpPr>
        <p:pic>
          <p:nvPicPr>
            <p:cNvPr id="15"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8" name="矩形 17"/>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451406"/>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a:ea typeface="华文行楷" pitchFamily="2" charset="-122"/>
              </a:rPr>
              <a:t>If sb./</a:t>
            </a:r>
            <a:r>
              <a:rPr lang="en-US" altLang="zh-CN" sz="2600" b="1" dirty="0" err="1" smtClean="0">
                <a:solidFill>
                  <a:srgbClr val="E46C0A"/>
                </a:solidFill>
                <a:latin typeface="Helvetica"/>
                <a:ea typeface="华文行楷" pitchFamily="2" charset="-122"/>
              </a:rPr>
              <a:t>sth</a:t>
            </a:r>
            <a:r>
              <a:rPr lang="en-US" altLang="zh-CN" sz="2600" b="1" dirty="0" smtClean="0">
                <a:solidFill>
                  <a:srgbClr val="E46C0A"/>
                </a:solidFill>
                <a:latin typeface="Helvetica"/>
                <a:ea typeface="华文行楷" pitchFamily="2" charset="-122"/>
              </a:rPr>
              <a:t>. do/is </a:t>
            </a:r>
            <a:r>
              <a:rPr lang="en-US" altLang="zh-CN" sz="2600" b="1" dirty="0" err="1" smtClean="0">
                <a:solidFill>
                  <a:srgbClr val="E46C0A"/>
                </a:solidFill>
                <a:latin typeface="Helvetica"/>
                <a:ea typeface="华文行楷" pitchFamily="2" charset="-122"/>
              </a:rPr>
              <a:t>sth</a:t>
            </a:r>
            <a:r>
              <a:rPr lang="en-US" altLang="zh-CN" sz="2600" b="1" dirty="0" smtClean="0">
                <a:solidFill>
                  <a:srgbClr val="E46C0A"/>
                </a:solidFill>
                <a:latin typeface="Helvetica"/>
                <a:ea typeface="华文行楷" pitchFamily="2" charset="-122"/>
              </a:rPr>
              <a:t>., then perhaps </a:t>
            </a:r>
            <a:r>
              <a:rPr lang="en-US" altLang="zh-CN" sz="2600" b="1" dirty="0" smtClean="0">
                <a:latin typeface="Helvetica"/>
                <a:ea typeface="华文行楷" pitchFamily="2" charset="-122"/>
              </a:rPr>
              <a:t>…</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19520"/>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“在特定条件下可能发生的事情”</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grpSp>
        <p:nvGrpSpPr>
          <p:cNvPr id="15" name="组合 14"/>
          <p:cNvGrpSpPr/>
          <p:nvPr/>
        </p:nvGrpSpPr>
        <p:grpSpPr>
          <a:xfrm>
            <a:off x="-14288" y="-27384"/>
            <a:ext cx="7444331" cy="1152525"/>
            <a:chOff x="-14288" y="-27384"/>
            <a:chExt cx="7444331" cy="1152525"/>
          </a:xfrm>
        </p:grpSpPr>
        <p:pic>
          <p:nvPicPr>
            <p:cNvPr id="16"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3539827"/>
            <a:ext cx="88976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643571" y="1071546"/>
            <a:ext cx="3284530"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grpSp>
        <p:nvGrpSpPr>
          <p:cNvPr id="4" name="组合 3"/>
          <p:cNvGrpSpPr/>
          <p:nvPr/>
        </p:nvGrpSpPr>
        <p:grpSpPr>
          <a:xfrm>
            <a:off x="4286248" y="2428867"/>
            <a:ext cx="3346450" cy="1035057"/>
            <a:chOff x="5581650" y="2428867"/>
            <a:chExt cx="3346450" cy="1035057"/>
          </a:xfrm>
        </p:grpSpPr>
        <p:pic>
          <p:nvPicPr>
            <p:cNvPr id="140297" name="Picture 9"/>
            <p:cNvPicPr>
              <a:picLocks noChangeAspect="1" noChangeArrowheads="1"/>
            </p:cNvPicPr>
            <p:nvPr/>
          </p:nvPicPr>
          <p:blipFill>
            <a:blip r:embed="rId4"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5" action="ppaction://hlinksldjump"/>
            </p:cNvPr>
            <p:cNvSpPr txBox="1"/>
            <p:nvPr/>
          </p:nvSpPr>
          <p:spPr>
            <a:xfrm>
              <a:off x="6559575" y="2743138"/>
              <a:ext cx="1584325" cy="430887"/>
            </a:xfrm>
            <a:prstGeom prst="rect">
              <a:avLst/>
            </a:prstGeom>
            <a:noFill/>
          </p:spPr>
          <p:txBody>
            <a:bodyPr>
              <a:spAutoFit/>
            </a:bodyPr>
            <a:lstStyle/>
            <a:p>
              <a:pPr>
                <a:defRPr/>
              </a:pPr>
              <a:r>
                <a:rPr lang="en-US" altLang="zh-CN" sz="2200" b="1" dirty="0">
                  <a:solidFill>
                    <a:prstClr val="white"/>
                  </a:solidFill>
                  <a:effectLst>
                    <a:glow rad="101600">
                      <a:prstClr val="black">
                        <a:alpha val="60000"/>
                      </a:prstClr>
                    </a:glow>
                    <a:outerShdw blurRad="38100" dist="38100" dir="2700000" algn="tl">
                      <a:srgbClr val="000000">
                        <a:alpha val="43137"/>
                      </a:srgbClr>
                    </a:outerShdw>
                  </a:effectLst>
                  <a:latin typeface="Comic Sans MS" pitchFamily="66" charset="0"/>
                </a:rPr>
                <a:t>Lead-in</a:t>
              </a:r>
              <a:endParaRPr lang="zh-CN" altLang="en-US" sz="2200" b="1" dirty="0">
                <a:solidFill>
                  <a:prstClr val="white"/>
                </a:solidFill>
                <a:effectLst>
                  <a:glow rad="101600">
                    <a:prstClr val="black">
                      <a:alpha val="60000"/>
                    </a:prstClr>
                  </a:glow>
                  <a:outerShdw blurRad="38100" dist="38100" dir="2700000" algn="tl">
                    <a:srgbClr val="000000">
                      <a:alpha val="43137"/>
                    </a:srgbClr>
                  </a:outerShdw>
                </a:effectLst>
                <a:latin typeface="Comic Sans MS" pitchFamily="66" charset="0"/>
              </a:endParaRPr>
            </a:p>
          </p:txBody>
        </p:sp>
      </p:grpSp>
      <p:grpSp>
        <p:nvGrpSpPr>
          <p:cNvPr id="5" name="组合 4"/>
          <p:cNvGrpSpPr/>
          <p:nvPr/>
        </p:nvGrpSpPr>
        <p:grpSpPr>
          <a:xfrm>
            <a:off x="3428992" y="3948124"/>
            <a:ext cx="4929190" cy="1052512"/>
            <a:chOff x="4214810" y="3948124"/>
            <a:chExt cx="4929190" cy="1052512"/>
          </a:xfrm>
        </p:grpSpPr>
        <p:pic>
          <p:nvPicPr>
            <p:cNvPr id="140299" name="Picture 9"/>
            <p:cNvPicPr>
              <a:picLocks noChangeAspect="1" noChangeArrowheads="1"/>
            </p:cNvPicPr>
            <p:nvPr/>
          </p:nvPicPr>
          <p:blipFill>
            <a:blip r:embed="rId4" cstate="print"/>
            <a:srcRect r="5480"/>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6" action="ppaction://hlinksldjump"/>
            </p:cNvPr>
            <p:cNvSpPr txBox="1"/>
            <p:nvPr/>
          </p:nvSpPr>
          <p:spPr>
            <a:xfrm>
              <a:off x="5229225" y="4275149"/>
              <a:ext cx="3170238" cy="430887"/>
            </a:xfrm>
            <a:prstGeom prst="rect">
              <a:avLst/>
            </a:prstGeom>
            <a:noFill/>
          </p:spPr>
          <p:txBody>
            <a:bodyPr>
              <a:spAutoFit/>
            </a:bodyPr>
            <a:lstStyle/>
            <a:p>
              <a:pPr>
                <a:defRPr/>
              </a:pPr>
              <a:r>
                <a:rPr lang="en-US" altLang="zh-CN" sz="2200" b="1" dirty="0" smtClean="0">
                  <a:solidFill>
                    <a:prstClr val="white"/>
                  </a:solidFill>
                  <a:effectLst>
                    <a:glow rad="101600">
                      <a:prstClr val="black">
                        <a:alpha val="60000"/>
                      </a:prstClr>
                    </a:glow>
                    <a:outerShdw blurRad="38100" dist="38100" dir="2700000" algn="tl">
                      <a:srgbClr val="000000">
                        <a:alpha val="43137"/>
                      </a:srgbClr>
                    </a:outerShdw>
                  </a:effectLst>
                  <a:latin typeface="Comic Sans MS" pitchFamily="66" charset="0"/>
                </a:rPr>
                <a:t>Pre-reading activities</a:t>
              </a:r>
              <a:endParaRPr lang="zh-CN" altLang="en-US" sz="2200" b="1" dirty="0">
                <a:solidFill>
                  <a:prstClr val="white"/>
                </a:solidFill>
                <a:effectLst>
                  <a:glow rad="101600">
                    <a:prstClr val="black">
                      <a:alpha val="60000"/>
                    </a:prstClr>
                  </a:glow>
                  <a:outerShdw blurRad="38100" dist="38100" dir="2700000" algn="tl">
                    <a:srgbClr val="000000">
                      <a:alpha val="43137"/>
                    </a:srgbClr>
                  </a:outerShdw>
                </a:effectLst>
                <a:latin typeface="Comic Sans MS" pitchFamily="66" charset="0"/>
              </a:endParaRPr>
            </a:p>
          </p:txBody>
        </p:sp>
      </p:grpSp>
      <p:grpSp>
        <p:nvGrpSpPr>
          <p:cNvPr id="6" name="组合 5"/>
          <p:cNvGrpSpPr/>
          <p:nvPr/>
        </p:nvGrpSpPr>
        <p:grpSpPr>
          <a:xfrm>
            <a:off x="2928926" y="5605003"/>
            <a:ext cx="5119694" cy="1052513"/>
            <a:chOff x="3714744" y="5588000"/>
            <a:chExt cx="5119694" cy="1052513"/>
          </a:xfrm>
        </p:grpSpPr>
        <p:pic>
          <p:nvPicPr>
            <p:cNvPr id="140304" name="Picture 9"/>
            <p:cNvPicPr>
              <a:picLocks noChangeAspect="1" noChangeArrowheads="1"/>
            </p:cNvPicPr>
            <p:nvPr/>
          </p:nvPicPr>
          <p:blipFill>
            <a:blip r:embed="rId4"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7" action="ppaction://hlinksldjump"/>
            </p:cNvPr>
            <p:cNvSpPr txBox="1"/>
            <p:nvPr/>
          </p:nvSpPr>
          <p:spPr>
            <a:xfrm>
              <a:off x="4759348" y="5915817"/>
              <a:ext cx="3170238" cy="430887"/>
            </a:xfrm>
            <a:prstGeom prst="rect">
              <a:avLst/>
            </a:prstGeom>
            <a:noFill/>
          </p:spPr>
          <p:txBody>
            <a:bodyPr>
              <a:spAutoFit/>
            </a:bodyPr>
            <a:lstStyle/>
            <a:p>
              <a:pPr>
                <a:defRPr/>
              </a:pPr>
              <a:r>
                <a:rPr lang="en-US" altLang="zh-CN" sz="2200" b="1" dirty="0" smtClean="0">
                  <a:solidFill>
                    <a:prstClr val="white"/>
                  </a:solidFill>
                  <a:effectLst>
                    <a:glow rad="101600">
                      <a:prstClr val="black">
                        <a:alpha val="60000"/>
                      </a:prstClr>
                    </a:glow>
                    <a:outerShdw blurRad="38100" dist="38100" dir="2700000" algn="tl">
                      <a:srgbClr val="000000">
                        <a:alpha val="43137"/>
                      </a:srgbClr>
                    </a:outerShdw>
                  </a:effectLst>
                  <a:latin typeface="Comic Sans MS" pitchFamily="66" charset="0"/>
                </a:rPr>
                <a:t>Cultural background</a:t>
              </a:r>
            </a:p>
          </p:txBody>
        </p:sp>
      </p:grpSp>
      <p:grpSp>
        <p:nvGrpSpPr>
          <p:cNvPr id="3" name="组合 2"/>
          <p:cNvGrpSpPr/>
          <p:nvPr/>
        </p:nvGrpSpPr>
        <p:grpSpPr>
          <a:xfrm>
            <a:off x="14266" y="0"/>
            <a:ext cx="9144000" cy="708025"/>
            <a:chOff x="14266" y="0"/>
            <a:chExt cx="9144000" cy="708025"/>
          </a:xfrm>
        </p:grpSpPr>
        <p:sp>
          <p:nvSpPr>
            <p:cNvPr id="24"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26" name="TextBox 25"/>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27"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pic>
        <p:nvPicPr>
          <p:cNvPr id="20"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pic>
        <p:nvPicPr>
          <p:cNvPr id="12289" name="Picture 1" descr="D:\已买图\物品\TWM0636331749_566X849.jpg"/>
          <p:cNvPicPr>
            <a:picLocks noChangeAspect="1" noChangeArrowheads="1"/>
          </p:cNvPicPr>
          <p:nvPr/>
        </p:nvPicPr>
        <p:blipFill>
          <a:blip r:embed="rId10"/>
          <a:srcRect/>
          <a:stretch>
            <a:fillRect/>
          </a:stretch>
        </p:blipFill>
        <p:spPr bwMode="auto">
          <a:xfrm>
            <a:off x="0" y="2405680"/>
            <a:ext cx="2968214" cy="4452320"/>
          </a:xfrm>
          <a:prstGeom prst="rect">
            <a:avLst/>
          </a:prstGeom>
          <a:noFill/>
        </p:spPr>
      </p:pic>
    </p:spTree>
    <p:extLst>
      <p:ext uri="{BB962C8B-B14F-4D97-AF65-F5344CB8AC3E}">
        <p14:creationId xmlns="" xmlns:p14="http://schemas.microsoft.com/office/powerpoint/2010/main" val="42632178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714480" y="3783241"/>
            <a:ext cx="5286412"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make up your mind/</a:t>
            </a:r>
            <a:r>
              <a:rPr kumimoji="1" lang="en-US" altLang="zh-CN" sz="2400" dirty="0" smtClean="0">
                <a:latin typeface="Helvetica"/>
              </a:rPr>
              <a:t>a golden chance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547664"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143116"/>
            <a:ext cx="6515850" cy="1089529"/>
          </a:xfrm>
          <a:prstGeom prst="rect">
            <a:avLst/>
          </a:prstGeom>
          <a:noFill/>
        </p:spPr>
        <p:txBody>
          <a:bodyPr wrap="square" rtlCol="0">
            <a:spAutoFit/>
          </a:bodyPr>
          <a:lstStyle/>
          <a:p>
            <a:pPr lvl="0"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如果你仍然无法下定决心，那么你也许会失去提高自己的绝佳机会。</a:t>
            </a:r>
            <a:endParaRPr lang="zh-CN" altLang="en-US" sz="2400" dirty="0">
              <a:latin typeface="华文行楷" pitchFamily="2" charset="-122"/>
              <a:ea typeface="华文行楷" pitchFamily="2" charset="-122"/>
            </a:endParaRPr>
          </a:p>
        </p:txBody>
      </p:sp>
      <p:sp>
        <p:nvSpPr>
          <p:cNvPr id="25" name="TextBox 24"/>
          <p:cNvSpPr txBox="1"/>
          <p:nvPr/>
        </p:nvSpPr>
        <p:spPr>
          <a:xfrm>
            <a:off x="1579563" y="329079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9563" y="4357694"/>
            <a:ext cx="6088062" cy="1169551"/>
          </a:xfrm>
          <a:prstGeom prst="rect">
            <a:avLst/>
          </a:prstGeom>
          <a:noFill/>
          <a:ln w="9525">
            <a:noFill/>
            <a:miter lim="800000"/>
            <a:headEnd/>
            <a:tailEnd/>
          </a:ln>
        </p:spPr>
        <p:txBody>
          <a:bodyPr>
            <a:spAutoFit/>
          </a:bodyPr>
          <a:lstStyle/>
          <a:p>
            <a:pPr>
              <a:lnSpc>
                <a:spcPts val="2800"/>
              </a:lnSpc>
              <a:spcBef>
                <a:spcPct val="50000"/>
              </a:spcBef>
            </a:pPr>
            <a:r>
              <a:rPr kumimoji="1" lang="en-US" altLang="zh-CN" sz="2400" dirty="0" smtClean="0">
                <a:latin typeface="Helvetica"/>
              </a:rPr>
              <a:t>If you still cannot </a:t>
            </a:r>
            <a:r>
              <a:rPr kumimoji="1" lang="en-US" altLang="zh-CN" sz="2400" b="1" i="1" dirty="0" smtClean="0">
                <a:solidFill>
                  <a:srgbClr val="FF6600"/>
                </a:solidFill>
                <a:latin typeface="Helvetica"/>
              </a:rPr>
              <a:t>make up your mind</a:t>
            </a:r>
            <a:r>
              <a:rPr kumimoji="1" lang="en-US" altLang="zh-CN" sz="2400" dirty="0" smtClean="0">
                <a:latin typeface="Helvetica"/>
              </a:rPr>
              <a:t>, then perhaps you will lose </a:t>
            </a:r>
            <a:r>
              <a:rPr kumimoji="1" lang="en-US" altLang="zh-CN" sz="2400" b="1" i="1" dirty="0" smtClean="0">
                <a:solidFill>
                  <a:srgbClr val="FF6600"/>
                </a:solidFill>
                <a:latin typeface="Helvetica"/>
              </a:rPr>
              <a:t>a golden chance </a:t>
            </a:r>
            <a:r>
              <a:rPr kumimoji="1" lang="en-US" altLang="zh-CN" sz="2400" dirty="0" smtClean="0">
                <a:latin typeface="Helvetica"/>
              </a:rPr>
              <a:t>of improving yourself.</a:t>
            </a:r>
          </a:p>
        </p:txBody>
      </p:sp>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16832"/>
            <a:ext cx="6248422" cy="1692771"/>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学校有责任</a:t>
            </a:r>
            <a:r>
              <a:rPr lang="zh-CN" altLang="en-US" sz="2600" dirty="0" smtClean="0">
                <a:latin typeface="华文行楷" pitchFamily="2" charset="-122"/>
                <a:ea typeface="华文行楷" pitchFamily="2" charset="-122"/>
              </a:rPr>
              <a:t>教会年轻人进行有效的语言沟通，</a:t>
            </a:r>
            <a:r>
              <a:rPr lang="zh-CN" altLang="en-US" sz="2600" dirty="0" smtClean="0">
                <a:solidFill>
                  <a:srgbClr val="C00000"/>
                </a:solidFill>
                <a:latin typeface="华文行楷" pitchFamily="2" charset="-122"/>
                <a:ea typeface="华文行楷" pitchFamily="2" charset="-122"/>
              </a:rPr>
              <a:t>可他们并没</a:t>
            </a:r>
            <a:r>
              <a:rPr lang="zh-CN" altLang="en-US" sz="2600" dirty="0" smtClean="0">
                <a:latin typeface="华文行楷" pitchFamily="2" charset="-122"/>
                <a:ea typeface="华文行楷" pitchFamily="2" charset="-122"/>
              </a:rPr>
              <a:t>把语言的基本框架</a:t>
            </a:r>
            <a:r>
              <a:rPr lang="en-US" altLang="zh-CN" sz="2600" dirty="0" smtClean="0">
                <a:latin typeface="华文行楷" pitchFamily="2" charset="-122"/>
                <a:ea typeface="华文行楷" pitchFamily="2" charset="-122"/>
              </a:rPr>
              <a:t>——</a:t>
            </a:r>
            <a:r>
              <a:rPr lang="zh-CN" altLang="en-US" sz="2600" dirty="0" smtClean="0">
                <a:latin typeface="华文行楷" pitchFamily="2" charset="-122"/>
                <a:ea typeface="华文行楷" pitchFamily="2" charset="-122"/>
              </a:rPr>
              <a:t>准确的语法和恰当的词汇</a:t>
            </a:r>
            <a:r>
              <a:rPr lang="en-US" altLang="zh-CN" sz="2600" dirty="0" smtClean="0">
                <a:latin typeface="华文行楷" pitchFamily="2" charset="-122"/>
                <a:ea typeface="华文行楷" pitchFamily="2" charset="-122"/>
              </a:rPr>
              <a:t>——</a:t>
            </a:r>
            <a:r>
              <a:rPr lang="zh-CN" altLang="en-US" sz="2600" dirty="0" smtClean="0">
                <a:latin typeface="华文行楷" pitchFamily="2" charset="-122"/>
                <a:ea typeface="华文行楷" pitchFamily="2" charset="-122"/>
              </a:rPr>
              <a:t>充分地传授给学生。</a:t>
            </a:r>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478217"/>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4007844"/>
            <a:ext cx="6427985" cy="2492990"/>
          </a:xfrm>
          <a:prstGeom prst="rect">
            <a:avLst/>
          </a:prstGeom>
          <a:noFill/>
          <a:ln w="9525">
            <a:noFill/>
            <a:miter lim="800000"/>
            <a:headEnd/>
            <a:tailEnd/>
          </a:ln>
        </p:spPr>
        <p:txBody>
          <a:bodyPr wrap="square">
            <a:spAutoFit/>
          </a:bodyPr>
          <a:lstStyle/>
          <a:p>
            <a:pPr>
              <a:spcBef>
                <a:spcPct val="50000"/>
              </a:spcBef>
            </a:pPr>
            <a:r>
              <a:rPr lang="en-US" altLang="zh-CN" sz="2600" b="1" dirty="0" smtClean="0">
                <a:solidFill>
                  <a:srgbClr val="FF6600"/>
                </a:solidFill>
                <a:latin typeface="Helvetica"/>
              </a:rPr>
              <a:t>Schools fail to </a:t>
            </a:r>
            <a:r>
              <a:rPr lang="en-US" altLang="zh-CN" sz="2600" dirty="0" smtClean="0">
                <a:latin typeface="Helvetica"/>
              </a:rPr>
              <a:t>adequately teach the essential framework of language, accurate grammar and proper vocabulary, </a:t>
            </a:r>
            <a:r>
              <a:rPr lang="en-US" altLang="zh-CN" sz="2600" b="1" dirty="0" smtClean="0">
                <a:solidFill>
                  <a:srgbClr val="FF6600"/>
                </a:solidFill>
                <a:latin typeface="Helvetica"/>
              </a:rPr>
              <a:t>while they should </a:t>
            </a:r>
            <a:r>
              <a:rPr lang="en-US" altLang="zh-CN" sz="2600" dirty="0" smtClean="0">
                <a:latin typeface="Helvetica"/>
              </a:rPr>
              <a:t>take the responsibility of pushing the young onto the path of competent communication.</a:t>
            </a:r>
            <a:endParaRPr lang="en-US" altLang="zh-CN" sz="2600" dirty="0">
              <a:latin typeface="Helvetica"/>
            </a:endParaRP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9284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6263712" y="5906850"/>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2" name="组合 11"/>
          <p:cNvGrpSpPr/>
          <p:nvPr/>
        </p:nvGrpSpPr>
        <p:grpSpPr>
          <a:xfrm>
            <a:off x="-14288" y="-27384"/>
            <a:ext cx="7444331" cy="1152525"/>
            <a:chOff x="-14288" y="-27384"/>
            <a:chExt cx="7444331" cy="1152525"/>
          </a:xfrm>
        </p:grpSpPr>
        <p:pic>
          <p:nvPicPr>
            <p:cNvPr id="13"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8" name="矩形 17"/>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523220"/>
          </a:xfrm>
          <a:prstGeom prst="rect">
            <a:avLst/>
          </a:prstGeom>
          <a:noFill/>
          <a:ln w="9525">
            <a:noFill/>
            <a:miter lim="800000"/>
            <a:headEnd/>
            <a:tailEnd/>
          </a:ln>
        </p:spPr>
        <p:txBody>
          <a:bodyPr>
            <a:spAutoFit/>
          </a:bodyPr>
          <a:lstStyle/>
          <a:p>
            <a:r>
              <a:rPr lang="en-US" altLang="zh-CN" sz="2600" b="1" dirty="0" err="1" smtClean="0">
                <a:solidFill>
                  <a:srgbClr val="E46C0A"/>
                </a:solidFill>
                <a:latin typeface="Helvetica"/>
                <a:ea typeface="华文行楷" pitchFamily="2" charset="-122"/>
              </a:rPr>
              <a:t>sb</a:t>
            </a:r>
            <a:r>
              <a:rPr lang="en-US" altLang="zh-CN" sz="2600" b="1" dirty="0" smtClean="0">
                <a:solidFill>
                  <a:srgbClr val="E46C0A"/>
                </a:solidFill>
                <a:latin typeface="Helvetica"/>
                <a:ea typeface="华文行楷" pitchFamily="2" charset="-122"/>
              </a:rPr>
              <a:t>. fail to do </a:t>
            </a:r>
            <a:r>
              <a:rPr lang="en-US" sz="2800" dirty="0" smtClean="0"/>
              <a:t>…, </a:t>
            </a:r>
            <a:r>
              <a:rPr lang="en-US" altLang="zh-CN" sz="2600" b="1" dirty="0" smtClean="0">
                <a:solidFill>
                  <a:srgbClr val="E46C0A"/>
                </a:solidFill>
                <a:latin typeface="Helvetica"/>
                <a:ea typeface="华文行楷" pitchFamily="2" charset="-122"/>
              </a:rPr>
              <a:t>while sb. should do </a:t>
            </a:r>
            <a:r>
              <a:rPr lang="en-US" sz="2800" dirty="0" smtClean="0"/>
              <a:t>…</a:t>
            </a:r>
            <a:endParaRPr lang="zh-CN" altLang="en-US" sz="2800" dirty="0"/>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68"/>
            <a:ext cx="6088062"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 用于</a:t>
            </a:r>
            <a:r>
              <a:rPr lang="zh-CN" altLang="en-US" sz="2600" dirty="0">
                <a:latin typeface="华文行楷" pitchFamily="2" charset="-122"/>
                <a:ea typeface="华文行楷" pitchFamily="2" charset="-122"/>
              </a:rPr>
              <a:t>表达</a:t>
            </a:r>
            <a:r>
              <a:rPr lang="zh-CN" altLang="en-US" sz="2600" dirty="0" smtClean="0">
                <a:solidFill>
                  <a:srgbClr val="71AE0E"/>
                </a:solidFill>
                <a:latin typeface="华文行楷" pitchFamily="2" charset="-122"/>
                <a:ea typeface="华文行楷" pitchFamily="2" charset="-122"/>
              </a:rPr>
              <a:t>“实际情况与预期的反差”</a:t>
            </a:r>
            <a:r>
              <a:rPr lang="zh-CN" altLang="en-US" sz="2600" dirty="0">
                <a:latin typeface="华文行楷" pitchFamily="2" charset="-122"/>
                <a:ea typeface="华文行楷" pitchFamily="2" charset="-122"/>
              </a:rPr>
              <a:t>。 </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5" name="组合 14"/>
          <p:cNvGrpSpPr/>
          <p:nvPr/>
        </p:nvGrpSpPr>
        <p:grpSpPr>
          <a:xfrm>
            <a:off x="-14288" y="-27384"/>
            <a:ext cx="7444331" cy="1152525"/>
            <a:chOff x="-14288" y="-27384"/>
            <a:chExt cx="7444331" cy="1152525"/>
          </a:xfrm>
        </p:grpSpPr>
        <p:pic>
          <p:nvPicPr>
            <p:cNvPr id="16"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500166" y="3500438"/>
            <a:ext cx="5000660" cy="830997"/>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to make prompt response to/take the responsibility of/to ensure</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500166"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00166" y="2195127"/>
            <a:ext cx="6515850" cy="1057212"/>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政府有责任保障公民安全，可它并未采取强有力的措施对抗持续增长犯罪。</a:t>
            </a:r>
          </a:p>
        </p:txBody>
      </p:sp>
      <p:sp>
        <p:nvSpPr>
          <p:cNvPr id="25" name="TextBox 24"/>
          <p:cNvSpPr txBox="1"/>
          <p:nvPr/>
        </p:nvSpPr>
        <p:spPr>
          <a:xfrm>
            <a:off x="1403648"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00166" y="4329268"/>
            <a:ext cx="6143668"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latin typeface="Helvetica"/>
              </a:rPr>
              <a:t>The government failed to make prompt response to increasing crimes, while they should take the responsibility of ensuring its citizens’ safety.</a:t>
            </a:r>
          </a:p>
        </p:txBody>
      </p:sp>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38288" y="2183666"/>
            <a:ext cx="5976937" cy="2092881"/>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路线图会把你带到目的地，</a:t>
            </a:r>
            <a:r>
              <a:rPr lang="zh-CN" altLang="en-US" sz="2600" dirty="0" smtClean="0">
                <a:solidFill>
                  <a:srgbClr val="C00000"/>
                </a:solidFill>
                <a:latin typeface="华文行楷" pitchFamily="2" charset="-122"/>
                <a:ea typeface="华文行楷" pitchFamily="2" charset="-122"/>
              </a:rPr>
              <a:t>而</a:t>
            </a:r>
            <a:r>
              <a:rPr lang="zh-CN" altLang="en-US" sz="2600" dirty="0" smtClean="0">
                <a:latin typeface="华文行楷" pitchFamily="2" charset="-122"/>
                <a:ea typeface="华文行楷" pitchFamily="2" charset="-122"/>
              </a:rPr>
              <a:t>一台好车却能让你完全陶醉于旅途的所有景色、声音及经历之中。</a:t>
            </a:r>
            <a:endParaRPr lang="en-US" altLang="zh-CN" sz="2600" dirty="0" smtClean="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38288" y="326378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04" y="3822190"/>
            <a:ext cx="6500858" cy="1692771"/>
          </a:xfrm>
          <a:prstGeom prst="rect">
            <a:avLst/>
          </a:prstGeom>
          <a:noFill/>
          <a:ln w="9525">
            <a:noFill/>
            <a:miter lim="800000"/>
            <a:headEnd/>
            <a:tailEnd/>
          </a:ln>
        </p:spPr>
        <p:txBody>
          <a:bodyPr wrap="square">
            <a:spAutoFit/>
          </a:bodyPr>
          <a:lstStyle/>
          <a:p>
            <a:pPr>
              <a:spcBef>
                <a:spcPct val="50000"/>
              </a:spcBef>
            </a:pPr>
            <a:r>
              <a:rPr lang="en-US" altLang="zh-CN" sz="2600" b="1" dirty="0" smtClean="0">
                <a:solidFill>
                  <a:srgbClr val="FF6600"/>
                </a:solidFill>
                <a:latin typeface="Helvetica"/>
              </a:rPr>
              <a:t>While </a:t>
            </a:r>
            <a:r>
              <a:rPr lang="en-US" altLang="zh-CN" sz="2600" b="1" dirty="0" smtClean="0">
                <a:latin typeface="Helvetica"/>
              </a:rPr>
              <a:t>the road map guides your journey to your destination, an excellent vehicle helps you to fully enjoy all of the sights, sounds and experiences along the way.</a:t>
            </a:r>
            <a:endParaRPr lang="en-US" altLang="zh-CN" sz="26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043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2" name="组合 11"/>
          <p:cNvGrpSpPr/>
          <p:nvPr/>
        </p:nvGrpSpPr>
        <p:grpSpPr>
          <a:xfrm>
            <a:off x="-14288" y="-27384"/>
            <a:ext cx="7444331" cy="1152525"/>
            <a:chOff x="-14288" y="-27384"/>
            <a:chExt cx="7444331" cy="1152525"/>
          </a:xfrm>
        </p:grpSpPr>
        <p:pic>
          <p:nvPicPr>
            <p:cNvPr id="13"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8" name="矩形 17"/>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1988840"/>
            <a:ext cx="6273800" cy="810478"/>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a:ea typeface="华文行楷" pitchFamily="2" charset="-122"/>
              </a:rPr>
              <a:t>While </a:t>
            </a:r>
            <a:r>
              <a:rPr lang="en-US" altLang="zh-CN" sz="2600" b="1" dirty="0" err="1" smtClean="0">
                <a:solidFill>
                  <a:srgbClr val="E46C0A"/>
                </a:solidFill>
                <a:latin typeface="Helvetica"/>
                <a:ea typeface="华文行楷" pitchFamily="2" charset="-122"/>
              </a:rPr>
              <a:t>sth</a:t>
            </a:r>
            <a:r>
              <a:rPr lang="en-US" altLang="zh-CN" sz="2600" b="1" dirty="0" smtClean="0">
                <a:solidFill>
                  <a:srgbClr val="E46C0A"/>
                </a:solidFill>
                <a:latin typeface="Helvetica"/>
                <a:ea typeface="华文行楷" pitchFamily="2" charset="-122"/>
              </a:rPr>
              <a:t>. / </a:t>
            </a:r>
            <a:r>
              <a:rPr lang="en-US" altLang="zh-CN" sz="2600" b="1" dirty="0" err="1" smtClean="0">
                <a:solidFill>
                  <a:srgbClr val="E46C0A"/>
                </a:solidFill>
                <a:latin typeface="Helvetica"/>
                <a:ea typeface="华文行楷" pitchFamily="2" charset="-122"/>
              </a:rPr>
              <a:t>sb</a:t>
            </a:r>
            <a:r>
              <a:rPr lang="en-US" altLang="zh-CN" sz="2600" b="1" dirty="0" smtClean="0">
                <a:solidFill>
                  <a:srgbClr val="E46C0A"/>
                </a:solidFill>
                <a:latin typeface="Helvetica"/>
                <a:ea typeface="华文行楷" pitchFamily="2" charset="-122"/>
              </a:rPr>
              <a:t>. is / does</a:t>
            </a:r>
            <a:r>
              <a:rPr lang="en-US" altLang="zh-CN" sz="2600" b="1" dirty="0" smtClean="0">
                <a:latin typeface="Helvetica"/>
                <a:ea typeface="华文行楷" pitchFamily="2" charset="-122"/>
              </a:rPr>
              <a:t>…, </a:t>
            </a:r>
            <a:r>
              <a:rPr lang="en-US" altLang="zh-CN" sz="2600" b="1" dirty="0" err="1" smtClean="0">
                <a:solidFill>
                  <a:srgbClr val="E46C0A"/>
                </a:solidFill>
                <a:latin typeface="Helvetica"/>
                <a:ea typeface="华文行楷" pitchFamily="2" charset="-122"/>
              </a:rPr>
              <a:t>sth</a:t>
            </a:r>
            <a:r>
              <a:rPr lang="en-US" altLang="zh-CN" sz="2600" b="1" dirty="0" smtClean="0">
                <a:solidFill>
                  <a:srgbClr val="E46C0A"/>
                </a:solidFill>
                <a:latin typeface="Helvetica"/>
                <a:ea typeface="华文行楷" pitchFamily="2" charset="-122"/>
              </a:rPr>
              <a:t>. / </a:t>
            </a:r>
            <a:r>
              <a:rPr lang="en-US" altLang="zh-CN" sz="2600" b="1" dirty="0" err="1" smtClean="0">
                <a:solidFill>
                  <a:srgbClr val="E46C0A"/>
                </a:solidFill>
                <a:latin typeface="Helvetica"/>
                <a:ea typeface="华文行楷" pitchFamily="2" charset="-122"/>
              </a:rPr>
              <a:t>sb</a:t>
            </a:r>
            <a:r>
              <a:rPr lang="en-US" altLang="zh-CN" sz="2600" b="1" dirty="0" smtClean="0">
                <a:solidFill>
                  <a:srgbClr val="E46C0A"/>
                </a:solidFill>
                <a:latin typeface="Helvetica"/>
                <a:ea typeface="华文行楷" pitchFamily="2" charset="-122"/>
              </a:rPr>
              <a:t>. else is / does</a:t>
            </a:r>
            <a:r>
              <a:rPr lang="en-US" altLang="zh-CN" sz="2600" b="1" dirty="0" smtClean="0">
                <a:latin typeface="Helvetica"/>
                <a:ea typeface="华文行楷" pitchFamily="2" charset="-122"/>
              </a:rPr>
              <a:t>…</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3857628"/>
            <a:ext cx="6408440" cy="4616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人与人或事与事之间的反差</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5" name="组合 14"/>
          <p:cNvGrpSpPr/>
          <p:nvPr/>
        </p:nvGrpSpPr>
        <p:grpSpPr>
          <a:xfrm>
            <a:off x="-14288" y="-27384"/>
            <a:ext cx="7444331" cy="1152525"/>
            <a:chOff x="-14288" y="-27384"/>
            <a:chExt cx="7444331" cy="1152525"/>
          </a:xfrm>
        </p:grpSpPr>
        <p:pic>
          <p:nvPicPr>
            <p:cNvPr id="16"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502767"/>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214414" y="3643314"/>
            <a:ext cx="6483950" cy="505972"/>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(to keep students’ minds open to </a:t>
            </a:r>
            <a:r>
              <a:rPr kumimoji="1" lang="en-US" altLang="zh-CN" sz="2400" dirty="0" err="1" smtClean="0">
                <a:solidFill>
                  <a:srgbClr val="000000"/>
                </a:solidFill>
              </a:rPr>
              <a:t>sth</a:t>
            </a:r>
            <a:r>
              <a:rPr kumimoji="1" lang="en-US" altLang="zh-CN" sz="2400" dirty="0" smtClean="0">
                <a:solidFill>
                  <a:srgbClr val="000000"/>
                </a:solidFill>
              </a:rPr>
              <a:t>.</a:t>
            </a:r>
            <a:r>
              <a:rPr kumimoji="1" lang="en-US" altLang="zh-CN" sz="2400" dirty="0" smtClean="0">
                <a:solidFill>
                  <a:schemeClr val="accent4">
                    <a:lumMod val="10000"/>
                  </a:schemeClr>
                </a:solidFill>
              </a:rPr>
              <a:t>/</a:t>
            </a:r>
            <a:r>
              <a:rPr kumimoji="1" lang="en-US" altLang="zh-CN" sz="2400" dirty="0" smtClean="0">
                <a:solidFill>
                  <a:srgbClr val="000000"/>
                </a:solidFill>
              </a:rPr>
              <a:t>to be full of)</a:t>
            </a:r>
            <a:endParaRPr kumimoji="1" lang="en-US" altLang="zh-CN" sz="2400" dirty="0">
              <a:solidFill>
                <a:schemeClr val="accent4">
                  <a:lumMod val="10000"/>
                </a:schemeClr>
              </a:solidFill>
            </a:endParaRPr>
          </a:p>
        </p:txBody>
      </p:sp>
      <p:sp>
        <p:nvSpPr>
          <p:cNvPr id="23" name="TextBox 22"/>
          <p:cNvSpPr txBox="1"/>
          <p:nvPr/>
        </p:nvSpPr>
        <p:spPr>
          <a:xfrm>
            <a:off x="107153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142976" y="2237963"/>
            <a:ext cx="6515850" cy="830997"/>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鼓励使学生乐于接受新知识，惩罚则使学生充满挫败感。</a:t>
            </a:r>
          </a:p>
        </p:txBody>
      </p:sp>
      <p:sp>
        <p:nvSpPr>
          <p:cNvPr id="25" name="TextBox 24"/>
          <p:cNvSpPr txBox="1"/>
          <p:nvPr/>
        </p:nvSpPr>
        <p:spPr>
          <a:xfrm>
            <a:off x="1071538"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214414" y="4357694"/>
            <a:ext cx="6858048" cy="1169551"/>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smtClean="0">
                <a:latin typeface="Helvetica"/>
              </a:rPr>
              <a:t>While encouragement will always </a:t>
            </a:r>
            <a:r>
              <a:rPr kumimoji="1" lang="en-US" altLang="zh-CN" sz="2400" b="1" dirty="0" smtClean="0">
                <a:solidFill>
                  <a:srgbClr val="FF6600"/>
                </a:solidFill>
                <a:latin typeface="Helvetica"/>
              </a:rPr>
              <a:t>keep students’ minds open to </a:t>
            </a:r>
            <a:r>
              <a:rPr kumimoji="1" lang="en-US" altLang="zh-CN" sz="2400" dirty="0" smtClean="0">
                <a:latin typeface="Helvetica"/>
              </a:rPr>
              <a:t>new knowledge, punishment may make students </a:t>
            </a:r>
            <a:r>
              <a:rPr kumimoji="1" lang="en-US" altLang="zh-CN" sz="2400" b="1" dirty="0" smtClean="0">
                <a:solidFill>
                  <a:srgbClr val="FF6600"/>
                </a:solidFill>
                <a:latin typeface="Helvetica"/>
              </a:rPr>
              <a:t>full of frustration</a:t>
            </a:r>
            <a:r>
              <a:rPr kumimoji="1" lang="en-US" altLang="zh-CN" sz="2400" dirty="0" smtClean="0">
                <a:latin typeface="Helvetica"/>
              </a:rPr>
              <a:t>.</a:t>
            </a:r>
          </a:p>
        </p:txBody>
      </p:sp>
      <p:grpSp>
        <p:nvGrpSpPr>
          <p:cNvPr id="11" name="组合 10"/>
          <p:cNvGrpSpPr/>
          <p:nvPr/>
        </p:nvGrpSpPr>
        <p:grpSpPr>
          <a:xfrm>
            <a:off x="-14288" y="-27384"/>
            <a:ext cx="7444331" cy="1152525"/>
            <a:chOff x="-14288" y="-27384"/>
            <a:chExt cx="7444331" cy="1152525"/>
          </a:xfrm>
        </p:grpSpPr>
        <p:pic>
          <p:nvPicPr>
            <p:cNvPr id="12"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742" y="560293"/>
              <a:ext cx="3299301"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4902040" y="1613700"/>
            <a:ext cx="4191312" cy="3467580"/>
            <a:chOff x="3387742" y="3567824"/>
            <a:chExt cx="1767998" cy="1900997"/>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15429" y="3719986"/>
              <a:ext cx="1504314" cy="1748835"/>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对他而言，我是一个乏味的怪物：一个他不得不听其教诲的父亲，一个还沉湎于语法规则的人，对此我儿子却似乎颇为反感。</a:t>
              </a: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23" name="Group 35"/>
          <p:cNvGrpSpPr>
            <a:grpSpLocks/>
          </p:cNvGrpSpPr>
          <p:nvPr/>
        </p:nvGrpSpPr>
        <p:grpSpPr bwMode="auto">
          <a:xfrm rot="-1117645">
            <a:off x="359469" y="2421065"/>
            <a:ext cx="5092442" cy="3318675"/>
            <a:chOff x="3388564" y="3501395"/>
            <a:chExt cx="1756176" cy="1674131"/>
          </a:xfrm>
        </p:grpSpPr>
        <p:grpSp>
          <p:nvGrpSpPr>
            <p:cNvPr id="24"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14528" y="3544517"/>
              <a:ext cx="1598649" cy="1631009"/>
            </a:xfrm>
            <a:prstGeom prst="rect">
              <a:avLst/>
            </a:prstGeom>
            <a:noFill/>
            <a:ln w="9525">
              <a:noFill/>
              <a:miter lim="800000"/>
              <a:headEnd/>
              <a:tailEnd/>
            </a:ln>
          </p:spPr>
          <p:txBody>
            <a:bodyPr wrap="square">
              <a:spAutoFit/>
            </a:bodyPr>
            <a:lstStyle/>
            <a:p>
              <a:pPr marL="358775" indent="-358775" algn="just">
                <a:defRPr/>
              </a:pPr>
              <a:r>
                <a:rPr kumimoji="1" lang="en-US" altLang="zh-CN" sz="2600" dirty="0" smtClean="0">
                  <a:solidFill>
                    <a:srgbClr val="8E0000"/>
                  </a:solidFill>
                  <a:latin typeface="Helvetica"/>
                  <a:ea typeface="楷体"/>
                  <a:cs typeface="华文新魏" charset="0"/>
                </a:rPr>
                <a:t>a. To him, I am a tedious oddity: a father he is obliged to listen to and a man absorbed in the rules of grammar, which my son seems allergic to. (Para.1, L2)</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grpSp>
        <p:nvGrpSpPr>
          <p:cNvPr id="16" name="组合 15"/>
          <p:cNvGrpSpPr/>
          <p:nvPr/>
        </p:nvGrpSpPr>
        <p:grpSpPr>
          <a:xfrm>
            <a:off x="-14288" y="44227"/>
            <a:ext cx="7982940" cy="1152525"/>
            <a:chOff x="-14288" y="-27384"/>
            <a:chExt cx="7982940" cy="1152525"/>
          </a:xfrm>
        </p:grpSpPr>
        <p:pic>
          <p:nvPicPr>
            <p:cNvPr id="17"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8" name="矩形 27"/>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076056" y="1321694"/>
            <a:ext cx="3996538" cy="3356558"/>
            <a:chOff x="5098178" y="914442"/>
            <a:chExt cx="3730062" cy="3698708"/>
          </a:xfrm>
        </p:grpSpPr>
        <p:grpSp>
          <p:nvGrpSpPr>
            <p:cNvPr id="18" name="Group 35"/>
            <p:cNvGrpSpPr>
              <a:grpSpLocks/>
            </p:cNvGrpSpPr>
            <p:nvPr/>
          </p:nvGrpSpPr>
          <p:grpSpPr bwMode="auto">
            <a:xfrm rot="872659">
              <a:off x="5127583" y="1402375"/>
              <a:ext cx="3510840" cy="3030870"/>
              <a:chOff x="3386735" y="3573290"/>
              <a:chExt cx="1741311" cy="1834679"/>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519600" y="3621878"/>
                <a:ext cx="1504314" cy="1786091"/>
              </a:xfrm>
              <a:prstGeom prst="rect">
                <a:avLst/>
              </a:prstGeom>
              <a:noFill/>
              <a:ln w="9525">
                <a:noFill/>
                <a:miter lim="800000"/>
                <a:headEnd/>
                <a:tailEnd/>
              </a:ln>
            </p:spPr>
            <p:txBody>
              <a:bodyPr>
                <a:spAutoFit/>
              </a:bodyPr>
              <a:lstStyle/>
              <a:p>
                <a:pPr algn="just" eaLnBrk="0" hangingPunct="0"/>
                <a:r>
                  <a:rPr kumimoji="1" lang="zh-CN" altLang="en-US" sz="2400" dirty="0" smtClean="0">
                    <a:solidFill>
                      <a:srgbClr val="000000"/>
                    </a:solidFill>
                    <a:latin typeface="华文行楷" pitchFamily="2" charset="-122"/>
                    <a:ea typeface="华文行楷" pitchFamily="2" charset="-122"/>
                    <a:cs typeface="华文新魏" pitchFamily="2" charset="-122"/>
                  </a:rPr>
                  <a:t>学校有责任教会年轻人进行有效的语言沟通，可他们并没把语言的基本框架</a:t>
                </a:r>
                <a:r>
                  <a:rPr kumimoji="1" lang="en-US" altLang="zh-CN" sz="2400" dirty="0" smtClean="0">
                    <a:solidFill>
                      <a:srgbClr val="000000"/>
                    </a:solidFill>
                    <a:latin typeface="华文行楷" pitchFamily="2" charset="-122"/>
                    <a:ea typeface="华文行楷" pitchFamily="2" charset="-122"/>
                    <a:cs typeface="华文新魏" pitchFamily="2" charset="-122"/>
                  </a:rPr>
                  <a:t>——</a:t>
                </a:r>
                <a:r>
                  <a:rPr kumimoji="1" lang="zh-CN" altLang="en-US" sz="2400" dirty="0" smtClean="0">
                    <a:solidFill>
                      <a:srgbClr val="000000"/>
                    </a:solidFill>
                    <a:latin typeface="华文行楷" pitchFamily="2" charset="-122"/>
                    <a:ea typeface="华文行楷" pitchFamily="2" charset="-122"/>
                    <a:cs typeface="华文新魏" pitchFamily="2" charset="-122"/>
                  </a:rPr>
                  <a:t>准确的语法和恰当的词汇</a:t>
                </a:r>
                <a:r>
                  <a:rPr kumimoji="1" lang="en-US" altLang="zh-CN" sz="2400" dirty="0" smtClean="0">
                    <a:solidFill>
                      <a:srgbClr val="000000"/>
                    </a:solidFill>
                    <a:latin typeface="华文行楷" pitchFamily="2" charset="-122"/>
                    <a:ea typeface="华文行楷" pitchFamily="2" charset="-122"/>
                    <a:cs typeface="华文新魏" pitchFamily="2" charset="-122"/>
                  </a:rPr>
                  <a:t>——</a:t>
                </a:r>
                <a:r>
                  <a:rPr kumimoji="1" lang="zh-CN" altLang="en-US" sz="2400" dirty="0" smtClean="0">
                    <a:solidFill>
                      <a:srgbClr val="000000"/>
                    </a:solidFill>
                    <a:latin typeface="华文行楷" pitchFamily="2" charset="-122"/>
                    <a:ea typeface="华文行楷" pitchFamily="2" charset="-122"/>
                    <a:cs typeface="华文新魏" pitchFamily="2" charset="-122"/>
                  </a:rPr>
                  <a:t>充分地传授给学生。</a:t>
                </a:r>
              </a:p>
              <a:p>
                <a:pPr algn="just" eaLnBrk="0" hangingPunct="0"/>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5098178" y="914442"/>
              <a:ext cx="3730062" cy="3698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4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6041" y="2081073"/>
            <a:ext cx="5101582" cy="4220295"/>
            <a:chOff x="3389798" y="3344707"/>
            <a:chExt cx="1759328" cy="2118224"/>
          </a:xfrm>
        </p:grpSpPr>
        <p:grpSp>
          <p:nvGrpSpPr>
            <p:cNvPr id="30" name="Group 21"/>
            <p:cNvGrpSpPr>
              <a:grpSpLocks/>
            </p:cNvGrpSpPr>
            <p:nvPr/>
          </p:nvGrpSpPr>
          <p:grpSpPr bwMode="auto">
            <a:xfrm rot="-396937">
              <a:off x="3389798" y="3344707"/>
              <a:ext cx="1759328" cy="1961239"/>
              <a:chOff x="774517" y="395258"/>
              <a:chExt cx="1759328" cy="1961239"/>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4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4517" y="395258"/>
                <a:ext cx="1741712" cy="196123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4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391327" y="3562860"/>
              <a:ext cx="1686134" cy="1900071"/>
            </a:xfrm>
            <a:prstGeom prst="rect">
              <a:avLst/>
            </a:prstGeom>
            <a:noFill/>
            <a:ln w="9525">
              <a:noFill/>
              <a:miter lim="800000"/>
              <a:headEnd/>
              <a:tailEnd/>
            </a:ln>
          </p:spPr>
          <p:txBody>
            <a:bodyPr wrap="square">
              <a:spAutoFit/>
            </a:bodyPr>
            <a:lstStyle/>
            <a:p>
              <a:pPr marL="358775" indent="-358775" algn="just" eaLnBrk="0" hangingPunct="0"/>
              <a:r>
                <a:rPr kumimoji="1" lang="en-US" altLang="zh-CN" sz="2400" dirty="0" smtClean="0">
                  <a:solidFill>
                    <a:srgbClr val="8E0000"/>
                  </a:solidFill>
                  <a:latin typeface="Helvetica"/>
                  <a:ea typeface="楷体"/>
                  <a:cs typeface="华文新魏" pitchFamily="2" charset="-122"/>
                </a:rPr>
                <a:t>b. Schools fail to adequately teach the essential framework of language, accurate grammar and proper vocabulary, while they should take the responsibility of pushing the young onto the path of competent communication. (Para.7, L5)</a:t>
              </a:r>
            </a:p>
            <a:p>
              <a:pPr algn="just" eaLnBrk="0" hangingPunct="0"/>
              <a:endParaRPr kumimoji="1" lang="en-US" altLang="zh-CN" sz="2400" dirty="0">
                <a:solidFill>
                  <a:srgbClr val="8E0000"/>
                </a:solidFill>
                <a:latin typeface="Helvetica"/>
                <a:ea typeface="楷体"/>
                <a:cs typeface="华文新魏" pitchFamily="2" charset="-122"/>
              </a:endParaRPr>
            </a:p>
          </p:txBody>
        </p:sp>
      </p:grpSp>
      <p:grpSp>
        <p:nvGrpSpPr>
          <p:cNvPr id="15" name="组合 14"/>
          <p:cNvGrpSpPr/>
          <p:nvPr/>
        </p:nvGrpSpPr>
        <p:grpSpPr>
          <a:xfrm>
            <a:off x="-14288" y="44227"/>
            <a:ext cx="7982940" cy="1152525"/>
            <a:chOff x="-14288" y="-27384"/>
            <a:chExt cx="7982940" cy="1152525"/>
          </a:xfrm>
        </p:grpSpPr>
        <p:pic>
          <p:nvPicPr>
            <p:cNvPr id="19"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48529" y="1425268"/>
            <a:ext cx="3730062" cy="2921902"/>
            <a:chOff x="5148529" y="1425268"/>
            <a:chExt cx="3730062" cy="2921902"/>
          </a:xfrm>
        </p:grpSpPr>
        <p:grpSp>
          <p:nvGrpSpPr>
            <p:cNvPr id="18" name="Group 35"/>
            <p:cNvGrpSpPr>
              <a:grpSpLocks/>
            </p:cNvGrpSpPr>
            <p:nvPr/>
          </p:nvGrpSpPr>
          <p:grpSpPr bwMode="auto">
            <a:xfrm rot="872659">
              <a:off x="5233903" y="1425268"/>
              <a:ext cx="3521304" cy="2669613"/>
              <a:chOff x="3386714" y="3573094"/>
              <a:chExt cx="1778162" cy="1615999"/>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498511" y="3897988"/>
                <a:ext cx="1666365" cy="1291105"/>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也许，语言应该被看成是一张路线图和一件珍品：我们要常常查看路线图（核对语法）和调整汽车的引擎（调节词汇）。</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822209">
              <a:off x="5148529" y="1657994"/>
              <a:ext cx="3730062" cy="268917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6" name="Group 35"/>
          <p:cNvGrpSpPr>
            <a:grpSpLocks/>
          </p:cNvGrpSpPr>
          <p:nvPr/>
        </p:nvGrpSpPr>
        <p:grpSpPr bwMode="auto">
          <a:xfrm rot="-1117645">
            <a:off x="390140" y="2413090"/>
            <a:ext cx="5107811" cy="3534441"/>
            <a:chOff x="3387443" y="3500912"/>
            <a:chExt cx="1761476" cy="1782976"/>
          </a:xfrm>
        </p:grpSpPr>
        <p:grpSp>
          <p:nvGrpSpPr>
            <p:cNvPr id="27" name="Group 21"/>
            <p:cNvGrpSpPr>
              <a:grpSpLocks/>
            </p:cNvGrpSpPr>
            <p:nvPr/>
          </p:nvGrpSpPr>
          <p:grpSpPr bwMode="auto">
            <a:xfrm rot="-396937">
              <a:off x="3387443" y="3500912"/>
              <a:ext cx="1761476" cy="1645409"/>
              <a:chOff x="772369" y="551326"/>
              <a:chExt cx="1761476" cy="1645409"/>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2369" y="551326"/>
                <a:ext cx="1741712" cy="16454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47965" y="3693247"/>
              <a:ext cx="1592555" cy="1590641"/>
            </a:xfrm>
            <a:prstGeom prst="rect">
              <a:avLst/>
            </a:prstGeom>
            <a:noFill/>
            <a:ln w="9525">
              <a:noFill/>
              <a:miter lim="800000"/>
              <a:headEnd/>
              <a:tailEnd/>
            </a:ln>
          </p:spPr>
          <p:txBody>
            <a:bodyPr wrap="square">
              <a:spAutoFit/>
            </a:bodyPr>
            <a:lstStyle/>
            <a:p>
              <a:pPr marL="358775" indent="-358775" algn="just" eaLnBrk="0" hangingPunct="0">
                <a:lnSpc>
                  <a:spcPct val="85000"/>
                </a:lnSpc>
              </a:pPr>
              <a:r>
                <a:rPr kumimoji="1" lang="en-US" altLang="zh-CN" sz="2600" dirty="0">
                  <a:solidFill>
                    <a:srgbClr val="8E0000"/>
                  </a:solidFill>
                  <a:latin typeface="Helvetica"/>
                  <a:ea typeface="楷体"/>
                  <a:cs typeface="华文新魏" pitchFamily="2" charset="-122"/>
                </a:rPr>
                <a:t>c. </a:t>
              </a:r>
              <a:r>
                <a:rPr kumimoji="1" lang="en-US" altLang="zh-CN" sz="2600" dirty="0" smtClean="0">
                  <a:solidFill>
                    <a:srgbClr val="8E0000"/>
                  </a:solidFill>
                  <a:latin typeface="Helvetica"/>
                  <a:ea typeface="楷体"/>
                  <a:cs typeface="华文新魏" pitchFamily="2" charset="-122"/>
                </a:rPr>
                <a:t>Perhaps, language should be looked upon as a road map and a valuable possession: often study the road map (check grammar) and tune up the car engine (adjust vocabulary). (Para.11, L1)</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grpSp>
        <p:nvGrpSpPr>
          <p:cNvPr id="15" name="组合 14"/>
          <p:cNvGrpSpPr/>
          <p:nvPr/>
        </p:nvGrpSpPr>
        <p:grpSpPr>
          <a:xfrm>
            <a:off x="-14288" y="44227"/>
            <a:ext cx="7982940" cy="1152525"/>
            <a:chOff x="-14288" y="-27384"/>
            <a:chExt cx="7982940" cy="1152525"/>
          </a:xfrm>
        </p:grpSpPr>
        <p:pic>
          <p:nvPicPr>
            <p:cNvPr id="19"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1" name="矩形 20"/>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715140" y="5143512"/>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tretch>
            <a:fillRect/>
          </a:stretch>
        </p:blipFill>
        <p:spPr bwMode="auto">
          <a:xfrm>
            <a:off x="6611688" y="4214818"/>
            <a:ext cx="935227" cy="7481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sp>
        <p:nvSpPr>
          <p:cNvPr id="10" name="TextBox 9"/>
          <p:cNvSpPr txBox="1"/>
          <p:nvPr/>
        </p:nvSpPr>
        <p:spPr>
          <a:xfrm>
            <a:off x="571472" y="1357298"/>
            <a:ext cx="7827991" cy="646331"/>
          </a:xfrm>
          <a:prstGeom prst="rect">
            <a:avLst/>
          </a:prstGeom>
          <a:noFill/>
        </p:spPr>
        <p:txBody>
          <a:bodyPr wrap="square" rtlCol="0">
            <a:spAutoFit/>
          </a:bodyPr>
          <a:lstStyle/>
          <a:p>
            <a:pPr>
              <a:lnSpc>
                <a:spcPct val="150000"/>
              </a:lnSpc>
            </a:pPr>
            <a:r>
              <a:rPr lang="en-US" altLang="zh-CN" sz="2400" b="1" dirty="0" smtClean="0">
                <a:solidFill>
                  <a:prstClr val="black"/>
                </a:solidFill>
                <a:latin typeface="Helvetica" pitchFamily="34" charset="0"/>
              </a:rPr>
              <a:t>Discuss the following questions.</a:t>
            </a:r>
          </a:p>
        </p:txBody>
      </p:sp>
      <p:sp>
        <p:nvSpPr>
          <p:cNvPr id="12" name="TextBox 11"/>
          <p:cNvSpPr txBox="1"/>
          <p:nvPr/>
        </p:nvSpPr>
        <p:spPr>
          <a:xfrm>
            <a:off x="928662" y="2285992"/>
            <a:ext cx="7143800" cy="3785652"/>
          </a:xfrm>
          <a:prstGeom prst="rect">
            <a:avLst/>
          </a:prstGeom>
          <a:noFill/>
        </p:spPr>
        <p:txBody>
          <a:bodyPr wrap="square" rtlCol="0">
            <a:spAutoFit/>
          </a:bodyPr>
          <a:lstStyle/>
          <a:p>
            <a:pPr marL="342900" indent="-342900">
              <a:buFontTx/>
              <a:buAutoNum type="arabicPeriod"/>
            </a:pPr>
            <a:r>
              <a:rPr lang="en-US" altLang="zh-CN" sz="2400" dirty="0" smtClean="0">
                <a:solidFill>
                  <a:prstClr val="black"/>
                </a:solidFill>
                <a:latin typeface="Helvetica"/>
              </a:rPr>
              <a:t>What are the key factors that help people learn English as a foreign language?</a:t>
            </a:r>
          </a:p>
          <a:p>
            <a:pPr marL="342900" indent="-342900">
              <a:buFontTx/>
              <a:buAutoNum type="arabicPeriod"/>
            </a:pPr>
            <a:endParaRPr lang="en-US" altLang="zh-CN" sz="2400" dirty="0" smtClean="0">
              <a:solidFill>
                <a:prstClr val="black"/>
              </a:solidFill>
              <a:latin typeface="Helvetica"/>
            </a:endParaRPr>
          </a:p>
          <a:p>
            <a:pPr marL="342900" indent="-342900">
              <a:buFontTx/>
              <a:buAutoNum type="arabicPeriod"/>
            </a:pPr>
            <a:endParaRPr lang="en-US" altLang="zh-CN" sz="2400" dirty="0" smtClean="0">
              <a:solidFill>
                <a:prstClr val="black"/>
              </a:solidFill>
              <a:latin typeface="Helvetica"/>
            </a:endParaRPr>
          </a:p>
          <a:p>
            <a:pPr marL="342900" indent="-342900">
              <a:buFontTx/>
              <a:buAutoNum type="arabicPeriod"/>
            </a:pPr>
            <a:r>
              <a:rPr lang="en-US" altLang="zh-CN" sz="2400" dirty="0" smtClean="0">
                <a:solidFill>
                  <a:prstClr val="black"/>
                </a:solidFill>
                <a:latin typeface="Helvetica"/>
              </a:rPr>
              <a:t>Do you have any problem in English learning?</a:t>
            </a:r>
          </a:p>
          <a:p>
            <a:pPr marL="342900" indent="-342900">
              <a:buFontTx/>
              <a:buAutoNum type="arabicPeriod"/>
            </a:pPr>
            <a:endParaRPr lang="en-US" altLang="zh-CN" sz="2400" dirty="0" smtClean="0">
              <a:solidFill>
                <a:prstClr val="black"/>
              </a:solidFill>
              <a:latin typeface="Helvetica"/>
            </a:endParaRPr>
          </a:p>
          <a:p>
            <a:pPr marL="342900" indent="-342900">
              <a:buFontTx/>
              <a:buAutoNum type="arabicPeriod"/>
            </a:pPr>
            <a:endParaRPr lang="en-US" altLang="zh-CN" sz="2400" dirty="0" smtClean="0">
              <a:solidFill>
                <a:prstClr val="black"/>
              </a:solidFill>
              <a:latin typeface="Helvetica"/>
            </a:endParaRPr>
          </a:p>
          <a:p>
            <a:pPr marL="342900" indent="-342900">
              <a:buFontTx/>
              <a:buAutoNum type="arabicPeriod"/>
            </a:pPr>
            <a:r>
              <a:rPr lang="en-US" altLang="zh-CN" sz="2400" dirty="0" smtClean="0">
                <a:solidFill>
                  <a:prstClr val="black"/>
                </a:solidFill>
                <a:latin typeface="Helvetica"/>
              </a:rPr>
              <a:t>Do you think grammar is important in English learning?</a:t>
            </a:r>
          </a:p>
          <a:p>
            <a:pPr marL="342900" indent="-342900"/>
            <a:r>
              <a:rPr lang="en-US" altLang="zh-CN" sz="2400" dirty="0" smtClean="0">
                <a:solidFill>
                  <a:prstClr val="black"/>
                </a:solidFill>
                <a:latin typeface="Helvetica"/>
              </a:rPr>
              <a:t> </a:t>
            </a:r>
            <a:endParaRPr lang="zh-CN" altLang="en-US" sz="2400" dirty="0">
              <a:solidFill>
                <a:prstClr val="black"/>
              </a:solidFill>
              <a:latin typeface="Helvetica"/>
            </a:endParaRPr>
          </a:p>
        </p:txBody>
      </p:sp>
      <p:grpSp>
        <p:nvGrpSpPr>
          <p:cNvPr id="7" name="Group 14"/>
          <p:cNvGrpSpPr/>
          <p:nvPr/>
        </p:nvGrpSpPr>
        <p:grpSpPr>
          <a:xfrm>
            <a:off x="0" y="0"/>
            <a:ext cx="8834438" cy="1198563"/>
            <a:chOff x="0" y="0"/>
            <a:chExt cx="8834438" cy="1198563"/>
          </a:xfrm>
        </p:grpSpPr>
        <p:pic>
          <p:nvPicPr>
            <p:cNvPr id="8" name="Picture 9"/>
            <p:cNvPicPr>
              <a:picLocks noChangeAspect="1" noChangeArrowheads="1"/>
            </p:cNvPicPr>
            <p:nvPr/>
          </p:nvPicPr>
          <p:blipFill>
            <a:blip r:embed="rId8" cstate="print"/>
            <a:srcRect/>
            <a:stretch>
              <a:fillRect/>
            </a:stretch>
          </p:blipFill>
          <p:spPr bwMode="auto">
            <a:xfrm>
              <a:off x="0" y="0"/>
              <a:ext cx="3348038" cy="1198563"/>
            </a:xfrm>
            <a:prstGeom prst="rect">
              <a:avLst/>
            </a:prstGeom>
            <a:noFill/>
            <a:ln w="9525">
              <a:noFill/>
              <a:miter lim="800000"/>
              <a:headEnd/>
              <a:tailEnd/>
            </a:ln>
          </p:spPr>
        </p:pic>
        <p:sp>
          <p:nvSpPr>
            <p:cNvPr id="9" name="TextBox 8"/>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pic>
        <p:nvPicPr>
          <p:cNvPr id="13" name="Picture 7">
            <a:hlinkClick r:id="rId9"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611688" y="2714620"/>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TextBox 14">
            <a:hlinkClick r:id="rId10" action="ppaction://hlinksldjump"/>
          </p:cNvPr>
          <p:cNvSpPr txBox="1"/>
          <p:nvPr/>
        </p:nvSpPr>
        <p:spPr>
          <a:xfrm>
            <a:off x="6715140" y="286958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sp>
        <p:nvSpPr>
          <p:cNvPr id="16" name="TextBox 15">
            <a:hlinkClick r:id="rId11" action="ppaction://hlinksldjump"/>
          </p:cNvPr>
          <p:cNvSpPr txBox="1"/>
          <p:nvPr/>
        </p:nvSpPr>
        <p:spPr>
          <a:xfrm>
            <a:off x="6715140" y="435769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sp>
        <p:nvSpPr>
          <p:cNvPr id="17" name="TextBox 16">
            <a:hlinkClick r:id="rId12" action="ppaction://hlinksldjump"/>
          </p:cNvPr>
          <p:cNvSpPr txBox="1"/>
          <p:nvPr/>
        </p:nvSpPr>
        <p:spPr>
          <a:xfrm>
            <a:off x="6715140" y="5357826"/>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spTree>
    <p:extLst>
      <p:ext uri="{BB962C8B-B14F-4D97-AF65-F5344CB8AC3E}">
        <p14:creationId xmlns="" xmlns:p14="http://schemas.microsoft.com/office/powerpoint/2010/main" val="4459564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10052" y="1450241"/>
            <a:ext cx="3730062" cy="2313541"/>
            <a:chOff x="5110052" y="1450241"/>
            <a:chExt cx="3730062" cy="2313541"/>
          </a:xfrm>
        </p:grpSpPr>
        <p:grpSp>
          <p:nvGrpSpPr>
            <p:cNvPr id="15" name="Group 35"/>
            <p:cNvGrpSpPr>
              <a:grpSpLocks/>
            </p:cNvGrpSpPr>
            <p:nvPr/>
          </p:nvGrpSpPr>
          <p:grpSpPr bwMode="auto">
            <a:xfrm rot="872659">
              <a:off x="5499905" y="1450241"/>
              <a:ext cx="3246406" cy="2177468"/>
              <a:chOff x="3334949" y="3572734"/>
              <a:chExt cx="1793531" cy="1318088"/>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334949" y="3866136"/>
                <a:ext cx="1685418" cy="1024686"/>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600" dirty="0" smtClean="0">
                    <a:solidFill>
                      <a:srgbClr val="000000"/>
                    </a:solidFill>
                    <a:latin typeface="华文行楷" pitchFamily="2" charset="-122"/>
                    <a:ea typeface="华文行楷" pitchFamily="2" charset="-122"/>
                    <a:cs typeface="华文新魏" pitchFamily="2" charset="-122"/>
                  </a:rPr>
                  <a:t>学好语法和掌握大量的词汇就好比拿着路线图在车况良好的车里驾驶。</a:t>
                </a:r>
              </a:p>
            </p:txBody>
          </p:sp>
        </p:grpSp>
        <p:sp>
          <p:nvSpPr>
            <p:cNvPr id="36"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9" name="Group 35"/>
          <p:cNvGrpSpPr>
            <a:grpSpLocks/>
          </p:cNvGrpSpPr>
          <p:nvPr/>
        </p:nvGrpSpPr>
        <p:grpSpPr bwMode="auto">
          <a:xfrm rot="-1117645">
            <a:off x="433714" y="2408888"/>
            <a:ext cx="5092442" cy="3783556"/>
            <a:chOff x="3388564" y="3501395"/>
            <a:chExt cx="1756176" cy="1908644"/>
          </a:xfrm>
        </p:grpSpPr>
        <p:grpSp>
          <p:nvGrpSpPr>
            <p:cNvPr id="23"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47965" y="3567099"/>
              <a:ext cx="1592555" cy="1842940"/>
            </a:xfrm>
            <a:prstGeom prst="rect">
              <a:avLst/>
            </a:prstGeom>
            <a:noFill/>
            <a:ln w="9525">
              <a:noFill/>
              <a:miter lim="800000"/>
              <a:headEnd/>
              <a:tailEnd/>
            </a:ln>
          </p:spPr>
          <p:txBody>
            <a:bodyPr wrap="square">
              <a:spAutoFit/>
            </a:bodyPr>
            <a:lstStyle/>
            <a:p>
              <a:pPr algn="just">
                <a:lnSpc>
                  <a:spcPct val="120000"/>
                </a:lnSpc>
                <a:defRPr/>
              </a:pPr>
              <a:r>
                <a:rPr kumimoji="1" lang="en-US" altLang="zh-CN" sz="2600" dirty="0" smtClean="0">
                  <a:solidFill>
                    <a:srgbClr val="8E0000"/>
                  </a:solidFill>
                  <a:latin typeface="Helvetica"/>
                  <a:ea typeface="楷体"/>
                  <a:cs typeface="华文新魏" pitchFamily="2" charset="-122"/>
                </a:rPr>
                <a:t>d. Learning grammar and a good vocabulary is just like driving with a road map in a well-conditioned car. (Para. 11, L3)</a:t>
              </a:r>
            </a:p>
            <a:p>
              <a:pPr algn="just" fontAlgn="auto">
                <a:lnSpc>
                  <a:spcPct val="120000"/>
                </a:lnSpc>
                <a:spcBef>
                  <a:spcPts val="0"/>
                </a:spcBef>
                <a:spcAft>
                  <a:spcPts val="0"/>
                </a:spcAft>
                <a:defRPr/>
              </a:pPr>
              <a:endParaRPr kumimoji="1" lang="en-US" altLang="zh-CN" sz="2600" i="1" kern="0" dirty="0" smtClean="0">
                <a:solidFill>
                  <a:schemeClr val="accent6">
                    <a:lumMod val="50000"/>
                  </a:schemeClr>
                </a:solidFill>
                <a:latin typeface="Helvetica"/>
                <a:ea typeface="PMingLiU" pitchFamily="18" charset="-120"/>
              </a:endParaRPr>
            </a:p>
            <a:p>
              <a:pPr algn="just" eaLnBrk="0" hangingPunct="0">
                <a:lnSpc>
                  <a:spcPct val="85000"/>
                </a:lnSpc>
              </a:pPr>
              <a:endParaRPr kumimoji="1" lang="en-US" altLang="zh-CN" sz="2600" dirty="0" smtClean="0">
                <a:solidFill>
                  <a:srgbClr val="8E0000"/>
                </a:solidFill>
                <a:latin typeface="Helvetica"/>
                <a:ea typeface="楷体"/>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pic>
        <p:nvPicPr>
          <p:cNvPr id="14"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14288" y="44227"/>
            <a:ext cx="7982940" cy="1152525"/>
            <a:chOff x="-14288" y="-27384"/>
            <a:chExt cx="7982940" cy="1152525"/>
          </a:xfrm>
        </p:grpSpPr>
        <p:pic>
          <p:nvPicPr>
            <p:cNvPr id="20" name="Picture 2"/>
            <p:cNvPicPr>
              <a:picLocks noChangeAspect="1" noChangeArrowheads="1"/>
            </p:cNvPicPr>
            <p:nvPr/>
          </p:nvPicPr>
          <p:blipFill>
            <a:blip r:embed="rId7" cstate="print"/>
            <a:srcRect/>
            <a:stretch>
              <a:fillRect/>
            </a:stretch>
          </p:blipFill>
          <p:spPr bwMode="auto">
            <a:xfrm>
              <a:off x="-14288" y="-27384"/>
              <a:ext cx="4014784" cy="1152525"/>
            </a:xfrm>
            <a:prstGeom prst="rect">
              <a:avLst/>
            </a:prstGeom>
            <a:noFill/>
            <a:ln w="9525">
              <a:noFill/>
              <a:miter lim="800000"/>
              <a:headEnd/>
              <a:tailEnd/>
            </a:ln>
          </p:spPr>
        </p:pic>
        <p:sp>
          <p:nvSpPr>
            <p:cNvPr id="22" name="TextBox 21">
              <a:hlinkClick r:id="rId8"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5" name="矩形 24"/>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6" y="1620669"/>
            <a:ext cx="7429552" cy="4951603"/>
            <a:chOff x="785786" y="1620669"/>
            <a:chExt cx="7429552" cy="4951603"/>
          </a:xfrm>
        </p:grpSpPr>
        <p:pic>
          <p:nvPicPr>
            <p:cNvPr id="20" name="Picture 3">
              <a:hlinkClick r:id="rId2"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76256" y="3827091"/>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429552"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AutoNum type="arabicPlain"/>
              </a:pPr>
              <a:r>
                <a:rPr lang="en-US" altLang="zh-CN" sz="2600" b="0" dirty="0" smtClean="0">
                  <a:solidFill>
                    <a:schemeClr val="tx1"/>
                  </a:solidFill>
                  <a:latin typeface="Helvetica" pitchFamily="34" charset="0"/>
                </a:rPr>
                <a:t>What are the most important factors that encourage students to learn English?</a:t>
              </a:r>
            </a:p>
            <a:p>
              <a:pPr algn="just" eaLnBrk="1" hangingPunct="1"/>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85786" y="3071810"/>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buAutoNum type="arabicPlain" startAt="2"/>
              </a:pPr>
              <a:r>
                <a:rPr lang="en-US" altLang="zh-CN" sz="2600" b="0" dirty="0" smtClean="0">
                  <a:solidFill>
                    <a:schemeClr val="tx1"/>
                  </a:solidFill>
                  <a:latin typeface="Helvetica" pitchFamily="34" charset="0"/>
                </a:rPr>
                <a:t>In what ways can teachers improve the technique of teaching grammar?</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785786" y="4636668"/>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buAutoNum type="arabicPlain" startAt="3"/>
              </a:pPr>
              <a:r>
                <a:rPr lang="en-US" altLang="zh-CN" sz="2600" b="0" dirty="0" smtClean="0">
                  <a:solidFill>
                    <a:schemeClr val="tx1"/>
                  </a:solidFill>
                  <a:latin typeface="Helvetica" pitchFamily="34" charset="0"/>
                </a:rPr>
                <a:t>How can students more effectively enlarge their vocabulary?</a:t>
              </a:r>
            </a:p>
          </p:txBody>
        </p:sp>
        <p:pic>
          <p:nvPicPr>
            <p:cNvPr id="18" name="Picture 3">
              <a:hlinkClick r:id="rId4"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16453" y="2077993"/>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4" action="ppaction://hlinksldjump"/>
            </p:cNvPr>
            <p:cNvSpPr txBox="1"/>
            <p:nvPr/>
          </p:nvSpPr>
          <p:spPr>
            <a:xfrm>
              <a:off x="6979637" y="244616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2" action="ppaction://hlinksldjump"/>
            </p:cNvPr>
            <p:cNvSpPr txBox="1"/>
            <p:nvPr/>
          </p:nvSpPr>
          <p:spPr>
            <a:xfrm>
              <a:off x="7037707" y="4149080"/>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2" name="Picture 3">
              <a:hlinkClick r:id="rId5"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79637" y="5564160"/>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5" action="ppaction://hlinksldjump"/>
            </p:cNvPr>
            <p:cNvSpPr txBox="1"/>
            <p:nvPr/>
          </p:nvSpPr>
          <p:spPr>
            <a:xfrm>
              <a:off x="7203163" y="593233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4" name="Picture 4">
            <a:hlinkClick r:id="rId6" action="ppaction://hlinksldjump"/>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
          <p:cNvGrpSpPr/>
          <p:nvPr/>
        </p:nvGrpSpPr>
        <p:grpSpPr>
          <a:xfrm>
            <a:off x="-14288" y="-27384"/>
            <a:ext cx="7296855" cy="1152525"/>
            <a:chOff x="-14288" y="-27384"/>
            <a:chExt cx="7296855" cy="1152525"/>
          </a:xfrm>
        </p:grpSpPr>
        <p:pic>
          <p:nvPicPr>
            <p:cNvPr id="15" name="Picture 2"/>
            <p:cNvPicPr>
              <a:picLocks noChangeAspect="1" noChangeArrowheads="1"/>
            </p:cNvPicPr>
            <p:nvPr/>
          </p:nvPicPr>
          <p:blipFill>
            <a:blip r:embed="rId8" cstate="print"/>
            <a:srcRect/>
            <a:stretch>
              <a:fillRect/>
            </a:stretch>
          </p:blipFill>
          <p:spPr bwMode="auto">
            <a:xfrm>
              <a:off x="-14288" y="-27384"/>
              <a:ext cx="3779838" cy="1152525"/>
            </a:xfrm>
            <a:prstGeom prst="rect">
              <a:avLst/>
            </a:prstGeom>
            <a:noFill/>
            <a:ln w="9525">
              <a:noFill/>
              <a:miter lim="800000"/>
              <a:headEnd/>
              <a:tailEnd/>
            </a:ln>
          </p:spPr>
        </p:pic>
        <p:sp>
          <p:nvSpPr>
            <p:cNvPr id="23" name="TextBox 22">
              <a:hlinkClick r:id="rId9"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5" name="矩形 24"/>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8979469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2" cstate="print"/>
          <a:srcRect/>
          <a:stretch>
            <a:fillRect/>
          </a:stretch>
        </p:blipFill>
        <p:spPr bwMode="auto">
          <a:xfrm>
            <a:off x="1282659" y="2571744"/>
            <a:ext cx="5929354" cy="2907147"/>
          </a:xfrm>
          <a:prstGeom prst="rect">
            <a:avLst/>
          </a:prstGeom>
          <a:noFill/>
        </p:spPr>
      </p:pic>
      <p:sp>
        <p:nvSpPr>
          <p:cNvPr id="10" name="TextBox 9"/>
          <p:cNvSpPr txBox="1">
            <a:spLocks noChangeArrowheads="1"/>
          </p:cNvSpPr>
          <p:nvPr/>
        </p:nvSpPr>
        <p:spPr bwMode="auto">
          <a:xfrm>
            <a:off x="2500298" y="2928934"/>
            <a:ext cx="4000528" cy="2267544"/>
          </a:xfrm>
          <a:prstGeom prst="rect">
            <a:avLst/>
          </a:prstGeom>
          <a:noFill/>
          <a:ln w="9525">
            <a:noFill/>
            <a:miter lim="800000"/>
            <a:headEnd/>
            <a:tailEnd/>
          </a:ln>
        </p:spPr>
        <p:txBody>
          <a:bodyPr wrap="square">
            <a:spAutoFit/>
          </a:bodyPr>
          <a:lstStyle/>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motivation</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family support</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peer pressure</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financial status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future career goals</a:t>
            </a:r>
            <a:endParaRPr lang="zh-CN" altLang="en-US" sz="2400" dirty="0">
              <a:latin typeface="Helvetica"/>
              <a:ea typeface="楷体_GB2312"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827584" y="1334990"/>
            <a:ext cx="7691886" cy="830997"/>
          </a:xfrm>
          <a:prstGeom prst="rect">
            <a:avLst/>
          </a:prstGeom>
          <a:noFill/>
          <a:ln w="9525">
            <a:noFill/>
            <a:miter lim="800000"/>
            <a:headEnd/>
            <a:tailEnd/>
          </a:ln>
        </p:spPr>
        <p:txBody>
          <a:bodyPr wrap="square">
            <a:spAutoFit/>
          </a:bodyPr>
          <a:lstStyle/>
          <a:p>
            <a:pPr marL="355600" indent="-355600" algn="just">
              <a:buAutoNum type="arabicPeriod"/>
            </a:pPr>
            <a:r>
              <a:rPr lang="en-US" altLang="zh-CN" sz="2400" dirty="0" smtClean="0">
                <a:latin typeface="Helvetica"/>
                <a:ea typeface="楷体_GB2312" pitchFamily="49" charset="-122"/>
              </a:rPr>
              <a:t>What are the most important factors that encourage students to learn English?</a:t>
            </a:r>
            <a:endParaRPr lang="zh-CN" altLang="en-US" sz="2400" dirty="0" smtClean="0">
              <a:latin typeface="Helvetica"/>
              <a:ea typeface="楷体_GB2312" pitchFamily="49" charset="-122"/>
            </a:endParaRPr>
          </a:p>
        </p:txBody>
      </p:sp>
      <p:pic>
        <p:nvPicPr>
          <p:cNvPr id="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 name="组合 8"/>
          <p:cNvGrpSpPr/>
          <p:nvPr/>
        </p:nvGrpSpPr>
        <p:grpSpPr>
          <a:xfrm>
            <a:off x="-14288" y="-27384"/>
            <a:ext cx="7296855" cy="1152525"/>
            <a:chOff x="-14288" y="-27384"/>
            <a:chExt cx="7296855" cy="1152525"/>
          </a:xfrm>
        </p:grpSpPr>
        <p:pic>
          <p:nvPicPr>
            <p:cNvPr id="14"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5" name="TextBox 14">
              <a:hlinkClick r:id="rId3"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cstate="print"/>
          <a:srcRect/>
          <a:stretch>
            <a:fillRect/>
          </a:stretch>
        </p:blipFill>
        <p:spPr bwMode="auto">
          <a:xfrm>
            <a:off x="904875" y="2536025"/>
            <a:ext cx="6307138" cy="2477151"/>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683568" y="1411416"/>
            <a:ext cx="7328177" cy="830997"/>
          </a:xfrm>
          <a:prstGeom prst="rect">
            <a:avLst/>
          </a:prstGeom>
          <a:noFill/>
          <a:ln w="9525">
            <a:noFill/>
            <a:miter lim="800000"/>
            <a:headEnd/>
            <a:tailEnd/>
          </a:ln>
        </p:spPr>
        <p:txBody>
          <a:bodyPr wrap="square">
            <a:spAutoFit/>
          </a:bodyPr>
          <a:lstStyle/>
          <a:p>
            <a:pPr marL="355600" indent="-355600" algn="just"/>
            <a:r>
              <a:rPr lang="en-US" altLang="zh-CN" sz="2400" dirty="0" smtClean="0">
                <a:latin typeface="Helvetica"/>
                <a:ea typeface="楷体_GB2312" pitchFamily="49" charset="-122"/>
              </a:rPr>
              <a:t>2. In what ways can teachers improve the technique of teaching grammar?</a:t>
            </a:r>
            <a:endParaRPr lang="en-US" altLang="zh-CN" sz="2400" dirty="0">
              <a:solidFill>
                <a:srgbClr val="1C1C1C"/>
              </a:solidFill>
            </a:endParaRPr>
          </a:p>
        </p:txBody>
      </p:sp>
      <p:sp>
        <p:nvSpPr>
          <p:cNvPr id="17" name="TextBox 16"/>
          <p:cNvSpPr txBox="1"/>
          <p:nvPr/>
        </p:nvSpPr>
        <p:spPr>
          <a:xfrm>
            <a:off x="1213271" y="3143248"/>
            <a:ext cx="5879009" cy="1421928"/>
          </a:xfrm>
          <a:prstGeom prst="rect">
            <a:avLst/>
          </a:prstGeom>
          <a:noFill/>
        </p:spPr>
        <p:txBody>
          <a:bodyPr wrap="square" rtlCol="0">
            <a:spAutoFit/>
          </a:bodyPr>
          <a:lstStyle/>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use more communicative ways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encourage a lot of interactions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put sentences in meaningful contexts</a:t>
            </a:r>
          </a:p>
        </p:txBody>
      </p:sp>
      <p:grpSp>
        <p:nvGrpSpPr>
          <p:cNvPr id="9" name="组合 8"/>
          <p:cNvGrpSpPr/>
          <p:nvPr/>
        </p:nvGrpSpPr>
        <p:grpSpPr>
          <a:xfrm>
            <a:off x="-14288" y="-27384"/>
            <a:ext cx="7296855" cy="1152525"/>
            <a:chOff x="-14288" y="-27384"/>
            <a:chExt cx="7296855" cy="1152525"/>
          </a:xfrm>
        </p:grpSpPr>
        <p:pic>
          <p:nvPicPr>
            <p:cNvPr id="10" name="Picture 2"/>
            <p:cNvPicPr>
              <a:picLocks noChangeAspect="1" noChangeArrowheads="1"/>
            </p:cNvPicPr>
            <p:nvPr/>
          </p:nvPicPr>
          <p:blipFill>
            <a:blip r:embed="rId3" cstate="print"/>
            <a:srcRect/>
            <a:stretch>
              <a:fillRect/>
            </a:stretch>
          </p:blipFill>
          <p:spPr bwMode="auto">
            <a:xfrm>
              <a:off x="-14288" y="-27384"/>
              <a:ext cx="3779838" cy="1152525"/>
            </a:xfrm>
            <a:prstGeom prst="rect">
              <a:avLst/>
            </a:prstGeom>
            <a:noFill/>
            <a:ln w="9525">
              <a:noFill/>
              <a:miter lim="800000"/>
              <a:headEnd/>
              <a:tailEnd/>
            </a:ln>
          </p:spPr>
        </p:pic>
        <p:sp>
          <p:nvSpPr>
            <p:cNvPr id="11" name="TextBox 10">
              <a:hlinkClick r:id="rId4"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pic>
        <p:nvPicPr>
          <p:cNvPr id="13"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cstate="print"/>
          <a:srcRect/>
          <a:stretch>
            <a:fillRect/>
          </a:stretch>
        </p:blipFill>
        <p:spPr bwMode="auto">
          <a:xfrm>
            <a:off x="984643" y="2357429"/>
            <a:ext cx="7691813" cy="4053113"/>
          </a:xfrm>
          <a:prstGeom prst="rect">
            <a:avLst/>
          </a:prstGeom>
          <a:noFill/>
        </p:spPr>
      </p:pic>
      <p:sp>
        <p:nvSpPr>
          <p:cNvPr id="10" name="TextBox 9"/>
          <p:cNvSpPr txBox="1">
            <a:spLocks noChangeArrowheads="1"/>
          </p:cNvSpPr>
          <p:nvPr/>
        </p:nvSpPr>
        <p:spPr bwMode="auto">
          <a:xfrm>
            <a:off x="1613663" y="2857496"/>
            <a:ext cx="6835477" cy="3194721"/>
          </a:xfrm>
          <a:prstGeom prst="rect">
            <a:avLst/>
          </a:prstGeom>
          <a:noFill/>
          <a:ln w="9525">
            <a:noFill/>
            <a:miter lim="800000"/>
            <a:headEnd/>
            <a:tailEnd/>
          </a:ln>
        </p:spPr>
        <p:txBody>
          <a:bodyPr wrap="square">
            <a:spAutoFit/>
          </a:bodyPr>
          <a:lstStyle/>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read a lot from online sources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watch TV / listen to radio / watch English online videos </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talk often with English speakers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listen carefully and extensively</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use dictionaries to look up unfamiliar words</a:t>
            </a:r>
          </a:p>
          <a:p>
            <a:pPr marL="271463" indent="-271463" algn="just">
              <a:lnSpc>
                <a:spcPct val="120000"/>
              </a:lnSpc>
              <a:buFont typeface="Arial" pitchFamily="34" charset="0"/>
              <a:buChar char="•"/>
              <a:defRPr/>
            </a:pPr>
            <a:r>
              <a:rPr lang="en-US" altLang="zh-CN" sz="2400" dirty="0" smtClean="0">
                <a:latin typeface="Helvetica"/>
                <a:ea typeface="楷体_GB2312" pitchFamily="49" charset="-122"/>
              </a:rPr>
              <a:t>use new words as often as possible</a:t>
            </a: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755576" y="1365250"/>
            <a:ext cx="7395543" cy="830997"/>
          </a:xfrm>
          <a:prstGeom prst="rect">
            <a:avLst/>
          </a:prstGeom>
          <a:noFill/>
          <a:ln w="9525">
            <a:noFill/>
            <a:miter lim="800000"/>
            <a:headEnd/>
            <a:tailEnd/>
          </a:ln>
        </p:spPr>
        <p:txBody>
          <a:bodyPr wrap="square">
            <a:spAutoFit/>
          </a:bodyPr>
          <a:lstStyle/>
          <a:p>
            <a:pPr marL="449263" indent="-449263" algn="just"/>
            <a:r>
              <a:rPr lang="en-US" altLang="zh-CN" sz="2400" dirty="0" smtClean="0">
                <a:latin typeface="Helvetica"/>
                <a:ea typeface="楷体_GB2312" pitchFamily="49" charset="-122"/>
              </a:rPr>
              <a:t>3. How can students more effectively enlarge their vocabulary?</a:t>
            </a:r>
            <a:endParaRPr lang="en-US" altLang="zh-CN" sz="2400" dirty="0" smtClean="0">
              <a:solidFill>
                <a:srgbClr val="1C1C1C"/>
              </a:solidFill>
            </a:endParaRPr>
          </a:p>
        </p:txBody>
      </p:sp>
      <p:grpSp>
        <p:nvGrpSpPr>
          <p:cNvPr id="9" name="组合 8"/>
          <p:cNvGrpSpPr/>
          <p:nvPr/>
        </p:nvGrpSpPr>
        <p:grpSpPr>
          <a:xfrm>
            <a:off x="-108520" y="29154"/>
            <a:ext cx="7296855" cy="1152525"/>
            <a:chOff x="-14288" y="-27384"/>
            <a:chExt cx="7296855" cy="1152525"/>
          </a:xfrm>
        </p:grpSpPr>
        <p:pic>
          <p:nvPicPr>
            <p:cNvPr id="14" name="Picture 2"/>
            <p:cNvPicPr>
              <a:picLocks noChangeAspect="1" noChangeArrowheads="1"/>
            </p:cNvPicPr>
            <p:nvPr/>
          </p:nvPicPr>
          <p:blipFill>
            <a:blip r:embed="rId3" cstate="print"/>
            <a:srcRect/>
            <a:stretch>
              <a:fillRect/>
            </a:stretch>
          </p:blipFill>
          <p:spPr bwMode="auto">
            <a:xfrm>
              <a:off x="-14288" y="-27384"/>
              <a:ext cx="3779838" cy="1152525"/>
            </a:xfrm>
            <a:prstGeom prst="rect">
              <a:avLst/>
            </a:prstGeom>
            <a:noFill/>
            <a:ln w="9525">
              <a:noFill/>
              <a:miter lim="800000"/>
              <a:headEnd/>
              <a:tailEnd/>
            </a:ln>
          </p:spPr>
        </p:pic>
        <p:sp>
          <p:nvSpPr>
            <p:cNvPr id="15" name="TextBox 14">
              <a:hlinkClick r:id="rId4"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151825" cy="492443"/>
            </a:xfrm>
            <a:prstGeom prst="rect">
              <a:avLst/>
            </a:prstGeom>
          </p:spPr>
          <p:txBody>
            <a:bodyPr wrap="none">
              <a:spAutoFit/>
            </a:bodyPr>
            <a:lstStyle/>
            <a:p>
              <a:r>
                <a:rPr lang="en-US" altLang="zh-CN" sz="2600" b="1" dirty="0" smtClean="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2357430"/>
            <a:ext cx="8613775" cy="4357718"/>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849309" y="3055622"/>
            <a:ext cx="7366029" cy="873444"/>
          </a:xfrm>
          <a:prstGeom prst="rect">
            <a:avLst/>
          </a:prstGeom>
        </p:spPr>
        <p:txBody>
          <a:bodyPr wrap="square">
            <a:spAutoFit/>
          </a:bodyPr>
          <a:lstStyle/>
          <a:p>
            <a:pPr marL="120650" indent="-120650" algn="just">
              <a:lnSpc>
                <a:spcPct val="110000"/>
              </a:lnSpc>
            </a:pPr>
            <a:r>
              <a:rPr lang="en-US" altLang="zh-CN" sz="2400" dirty="0" smtClean="0">
                <a:solidFill>
                  <a:srgbClr val="25491F"/>
                </a:solidFill>
              </a:rPr>
              <a:t> </a:t>
            </a:r>
            <a:r>
              <a:rPr lang="en-US" altLang="zh-CN" sz="2400" dirty="0" smtClean="0">
                <a:latin typeface="Helvetica"/>
              </a:rPr>
              <a:t>Both quotes illustrate the essential qualities of an excellent teacher. </a:t>
            </a:r>
          </a:p>
        </p:txBody>
      </p:sp>
      <p:sp>
        <p:nvSpPr>
          <p:cNvPr id="12" name="矩形 11"/>
          <p:cNvSpPr/>
          <p:nvPr/>
        </p:nvSpPr>
        <p:spPr>
          <a:xfrm>
            <a:off x="849309" y="4091424"/>
            <a:ext cx="7437467" cy="2123658"/>
          </a:xfrm>
          <a:prstGeom prst="rect">
            <a:avLst/>
          </a:prstGeom>
        </p:spPr>
        <p:txBody>
          <a:bodyPr wrap="square">
            <a:spAutoFit/>
          </a:bodyPr>
          <a:lstStyle/>
          <a:p>
            <a:pPr algn="just">
              <a:lnSpc>
                <a:spcPct val="110000"/>
              </a:lnSpc>
            </a:pPr>
            <a:r>
              <a:rPr lang="en-US" altLang="zh-CN" sz="2400" dirty="0" smtClean="0">
                <a:latin typeface="Helvetica"/>
              </a:rPr>
              <a:t>The first quote is an old Chinese saying which shows the significance of guiding the student to find the way to learn by himself, because give a man fish and he can eat for a day; but if you teach him how to fish, he’ll eat for a lifetime.</a:t>
            </a:r>
          </a:p>
        </p:txBody>
      </p:sp>
      <p:grpSp>
        <p:nvGrpSpPr>
          <p:cNvPr id="13" name="组合 12"/>
          <p:cNvGrpSpPr/>
          <p:nvPr/>
        </p:nvGrpSpPr>
        <p:grpSpPr>
          <a:xfrm>
            <a:off x="-14288" y="-27384"/>
            <a:ext cx="7388226" cy="1152525"/>
            <a:chOff x="-14288" y="-27384"/>
            <a:chExt cx="7388226" cy="1152525"/>
          </a:xfrm>
        </p:grpSpPr>
        <p:pic>
          <p:nvPicPr>
            <p:cNvPr id="14" name="Picture 2"/>
            <p:cNvPicPr>
              <a:picLocks noChangeAspect="1" noChangeArrowheads="1"/>
            </p:cNvPicPr>
            <p:nvPr/>
          </p:nvPicPr>
          <p:blipFill>
            <a:blip r:embed="rId4" cstate="print"/>
            <a:srcRect/>
            <a:stretch>
              <a:fillRect/>
            </a:stretch>
          </p:blipFill>
          <p:spPr bwMode="auto">
            <a:xfrm>
              <a:off x="-14288" y="-27384"/>
              <a:ext cx="3779838" cy="1152525"/>
            </a:xfrm>
            <a:prstGeom prst="rect">
              <a:avLst/>
            </a:prstGeom>
            <a:noFill/>
            <a:ln w="9525">
              <a:noFill/>
              <a:miter lim="800000"/>
              <a:headEnd/>
              <a:tailEnd/>
            </a:ln>
          </p:spPr>
        </p:pic>
        <p:sp>
          <p:nvSpPr>
            <p:cNvPr id="15" name="TextBox 14">
              <a:hlinkClick r:id="rId5"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243196" cy="492443"/>
            </a:xfrm>
            <a:prstGeom prst="rect">
              <a:avLst/>
            </a:prstGeom>
          </p:spPr>
          <p:txBody>
            <a:bodyPr wrap="none">
              <a:spAutoFit/>
            </a:bodyPr>
            <a:lstStyle/>
            <a:p>
              <a:r>
                <a:rPr lang="en-US" altLang="zh-CN" sz="2600" b="1" dirty="0" smtClean="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
        <p:nvSpPr>
          <p:cNvPr id="17" name="文本框 5"/>
          <p:cNvSpPr txBox="1">
            <a:spLocks noChangeArrowheads="1"/>
          </p:cNvSpPr>
          <p:nvPr/>
        </p:nvSpPr>
        <p:spPr bwMode="auto">
          <a:xfrm>
            <a:off x="877888" y="1142984"/>
            <a:ext cx="8266112" cy="1528624"/>
          </a:xfrm>
          <a:prstGeom prst="rect">
            <a:avLst/>
          </a:prstGeom>
          <a:noFill/>
          <a:ln w="9525">
            <a:noFill/>
            <a:miter lim="800000"/>
            <a:headEnd/>
            <a:tailEnd/>
          </a:ln>
        </p:spPr>
        <p:txBody>
          <a:bodyPr wrap="square">
            <a:spAutoFit/>
          </a:bodyPr>
          <a:lstStyle/>
          <a:p>
            <a:pPr>
              <a:lnSpc>
                <a:spcPts val="2800"/>
              </a:lnSpc>
            </a:pPr>
            <a:r>
              <a:rPr lang="en-US" altLang="zh-CN" sz="2400" dirty="0" smtClean="0">
                <a:latin typeface="Helvetica"/>
              </a:rPr>
              <a:t>How do you understand the following quotes:</a:t>
            </a:r>
            <a:r>
              <a:rPr lang="en-US" altLang="zh-CN" sz="2400" b="1" dirty="0">
                <a:solidFill>
                  <a:srgbClr val="FF6600"/>
                </a:solidFill>
                <a:latin typeface="Helvetica"/>
              </a:rPr>
              <a:t> </a:t>
            </a:r>
            <a:r>
              <a:rPr lang="en-US" altLang="zh-CN" sz="2400" b="1" dirty="0" smtClean="0">
                <a:solidFill>
                  <a:srgbClr val="FF6600"/>
                </a:solidFill>
                <a:latin typeface="Helvetica"/>
              </a:rPr>
              <a:t>“</a:t>
            </a:r>
            <a:r>
              <a:rPr lang="zh-CN" altLang="en-US" sz="2400" b="1" dirty="0" smtClean="0">
                <a:solidFill>
                  <a:srgbClr val="FF6600"/>
                </a:solidFill>
                <a:latin typeface="宋体" pitchFamily="2" charset="-122"/>
                <a:ea typeface="宋体" pitchFamily="2" charset="-122"/>
              </a:rPr>
              <a:t>授人以鱼，不如授之以渔</a:t>
            </a:r>
            <a:r>
              <a:rPr lang="zh-CN" altLang="en-US" sz="2400" b="1" dirty="0">
                <a:solidFill>
                  <a:srgbClr val="FF6600"/>
                </a:solidFill>
                <a:latin typeface="宋体" pitchFamily="2" charset="-122"/>
                <a:ea typeface="宋体" pitchFamily="2" charset="-122"/>
              </a:rPr>
              <a:t>”</a:t>
            </a:r>
            <a:r>
              <a:rPr lang="en-US" altLang="zh-CN" sz="2400" dirty="0" smtClean="0">
                <a:latin typeface="Helvetica"/>
              </a:rPr>
              <a:t>and </a:t>
            </a:r>
            <a:r>
              <a:rPr lang="zh-CN" altLang="en-US" sz="2400" dirty="0">
                <a:solidFill>
                  <a:srgbClr val="FF6600"/>
                </a:solidFill>
                <a:latin typeface="Helvetica"/>
              </a:rPr>
              <a:t>“</a:t>
            </a:r>
            <a:r>
              <a:rPr lang="en-US" altLang="zh-CN" sz="2400" dirty="0" smtClean="0">
                <a:solidFill>
                  <a:srgbClr val="FF6600"/>
                </a:solidFill>
                <a:latin typeface="Helvetica"/>
              </a:rPr>
              <a:t>The mediocre teacher tells. The good teacher explains. The superior teacher demonstrates. The great teacher inspires.”</a:t>
            </a:r>
            <a:r>
              <a:rPr lang="en-US" altLang="zh-CN" sz="2400" dirty="0" smtClean="0">
                <a:latin typeface="Helvetica"/>
              </a:rPr>
              <a:t>? </a:t>
            </a:r>
            <a:endParaRPr lang="zh-CN" altLang="en-US" sz="2400" dirty="0">
              <a:solidFill>
                <a:srgbClr val="000000"/>
              </a:solidFill>
              <a:latin typeface="Helvetica"/>
            </a:endParaRPr>
          </a:p>
        </p:txBody>
      </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2564904"/>
            <a:ext cx="8613775" cy="3816424"/>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8" y="1142984"/>
            <a:ext cx="8123268" cy="1528624"/>
          </a:xfrm>
          <a:prstGeom prst="rect">
            <a:avLst/>
          </a:prstGeom>
          <a:noFill/>
          <a:ln w="9525">
            <a:noFill/>
            <a:miter lim="800000"/>
            <a:headEnd/>
            <a:tailEnd/>
          </a:ln>
        </p:spPr>
        <p:txBody>
          <a:bodyPr wrap="square">
            <a:spAutoFit/>
          </a:bodyPr>
          <a:lstStyle/>
          <a:p>
            <a:pPr>
              <a:lnSpc>
                <a:spcPts val="2800"/>
              </a:lnSpc>
            </a:pPr>
            <a:r>
              <a:rPr lang="en-US" altLang="zh-CN" sz="2400" dirty="0" smtClean="0">
                <a:latin typeface="Helvetica"/>
              </a:rPr>
              <a:t>How do you understand the following quotes:</a:t>
            </a:r>
            <a:r>
              <a:rPr lang="en-US" altLang="zh-CN" sz="2400" b="1" dirty="0">
                <a:solidFill>
                  <a:srgbClr val="FF6600"/>
                </a:solidFill>
                <a:latin typeface="Helvetica"/>
              </a:rPr>
              <a:t> </a:t>
            </a:r>
            <a:r>
              <a:rPr lang="en-US" altLang="zh-CN" sz="2400" b="1" dirty="0" smtClean="0">
                <a:solidFill>
                  <a:srgbClr val="FF6600"/>
                </a:solidFill>
                <a:latin typeface="Helvetica"/>
              </a:rPr>
              <a:t>“</a:t>
            </a:r>
            <a:r>
              <a:rPr lang="zh-CN" altLang="en-US" sz="2400" b="1" dirty="0" smtClean="0">
                <a:solidFill>
                  <a:srgbClr val="FF6600"/>
                </a:solidFill>
                <a:latin typeface="宋体" pitchFamily="2" charset="-122"/>
                <a:ea typeface="宋体" pitchFamily="2" charset="-122"/>
              </a:rPr>
              <a:t>授人以鱼，不如授之以渔</a:t>
            </a:r>
            <a:r>
              <a:rPr lang="zh-CN" altLang="en-US" sz="2400" b="1" dirty="0">
                <a:solidFill>
                  <a:srgbClr val="FF6600"/>
                </a:solidFill>
                <a:latin typeface="宋体" pitchFamily="2" charset="-122"/>
                <a:ea typeface="宋体" pitchFamily="2" charset="-122"/>
              </a:rPr>
              <a:t>”</a:t>
            </a:r>
            <a:r>
              <a:rPr lang="en-US" altLang="zh-CN" sz="2400" dirty="0" smtClean="0">
                <a:latin typeface="Helvetica"/>
              </a:rPr>
              <a:t>and </a:t>
            </a:r>
            <a:r>
              <a:rPr lang="zh-CN" altLang="en-US" sz="2400" dirty="0">
                <a:solidFill>
                  <a:srgbClr val="FF6600"/>
                </a:solidFill>
                <a:latin typeface="Helvetica"/>
              </a:rPr>
              <a:t>“</a:t>
            </a:r>
            <a:r>
              <a:rPr lang="en-US" altLang="zh-CN" sz="2400" dirty="0" smtClean="0">
                <a:solidFill>
                  <a:srgbClr val="FF6600"/>
                </a:solidFill>
                <a:latin typeface="Helvetica"/>
              </a:rPr>
              <a:t>The mediocre teacher tells. The good teacher explains. The superior teacher demonstrates. The great teacher inspires.”</a:t>
            </a:r>
            <a:r>
              <a:rPr lang="en-US" altLang="zh-CN" sz="2400" dirty="0" smtClean="0">
                <a:latin typeface="Helvetica"/>
              </a:rPr>
              <a:t>? </a:t>
            </a:r>
            <a:endParaRPr lang="zh-CN" altLang="en-US" sz="2400" dirty="0">
              <a:solidFill>
                <a:srgbClr val="000000"/>
              </a:solidFill>
              <a:latin typeface="Helvetica"/>
            </a:endParaRPr>
          </a:p>
        </p:txBody>
      </p:sp>
      <p:sp>
        <p:nvSpPr>
          <p:cNvPr id="11" name="矩形 10"/>
          <p:cNvSpPr/>
          <p:nvPr/>
        </p:nvSpPr>
        <p:spPr>
          <a:xfrm>
            <a:off x="980215" y="3188332"/>
            <a:ext cx="7366029" cy="873444"/>
          </a:xfrm>
          <a:prstGeom prst="rect">
            <a:avLst/>
          </a:prstGeom>
        </p:spPr>
        <p:txBody>
          <a:bodyPr wrap="square">
            <a:spAutoFit/>
          </a:bodyPr>
          <a:lstStyle/>
          <a:p>
            <a:pPr marL="120650" indent="-120650" algn="just">
              <a:lnSpc>
                <a:spcPct val="110000"/>
              </a:lnSpc>
            </a:pPr>
            <a:r>
              <a:rPr lang="en-US" altLang="zh-CN" sz="2400" dirty="0" smtClean="0">
                <a:solidFill>
                  <a:srgbClr val="25491F"/>
                </a:solidFill>
              </a:rPr>
              <a:t> </a:t>
            </a:r>
            <a:r>
              <a:rPr lang="en-US" altLang="zh-CN" sz="2400" dirty="0" smtClean="0">
                <a:latin typeface="Helvetica"/>
              </a:rPr>
              <a:t>Both quotes illustrate the essential qualities of an excellent teacher. </a:t>
            </a:r>
          </a:p>
        </p:txBody>
      </p:sp>
      <p:sp>
        <p:nvSpPr>
          <p:cNvPr id="10" name="矩形 9"/>
          <p:cNvSpPr/>
          <p:nvPr/>
        </p:nvSpPr>
        <p:spPr>
          <a:xfrm>
            <a:off x="1000100" y="4061776"/>
            <a:ext cx="7072362" cy="1938992"/>
          </a:xfrm>
          <a:prstGeom prst="rect">
            <a:avLst/>
          </a:prstGeom>
        </p:spPr>
        <p:txBody>
          <a:bodyPr wrap="square">
            <a:spAutoFit/>
          </a:bodyPr>
          <a:lstStyle/>
          <a:p>
            <a:pPr algn="just"/>
            <a:r>
              <a:rPr lang="en-US" altLang="zh-CN" sz="2400" dirty="0" smtClean="0">
                <a:latin typeface="Helvetica"/>
              </a:rPr>
              <a:t>According to William Arthur Ward, an American famous writer and scholar, the best teacher should make students think, suggest rather than dogmatize (</a:t>
            </a:r>
            <a:r>
              <a:rPr lang="zh-CN" altLang="en-US" sz="2400" dirty="0" smtClean="0">
                <a:latin typeface="Helvetica"/>
              </a:rPr>
              <a:t>独断</a:t>
            </a:r>
            <a:r>
              <a:rPr lang="en-US" altLang="zh-CN" sz="2400" dirty="0" smtClean="0">
                <a:latin typeface="Helvetica"/>
              </a:rPr>
              <a:t>), and inspire students to bring out their potentials. </a:t>
            </a:r>
            <a:endParaRPr lang="zh-CN" altLang="en-US" sz="2400" dirty="0"/>
          </a:p>
        </p:txBody>
      </p:sp>
      <p:grpSp>
        <p:nvGrpSpPr>
          <p:cNvPr id="13" name="组合 12"/>
          <p:cNvGrpSpPr/>
          <p:nvPr/>
        </p:nvGrpSpPr>
        <p:grpSpPr>
          <a:xfrm>
            <a:off x="-14288" y="-27384"/>
            <a:ext cx="7388226" cy="1152525"/>
            <a:chOff x="-14288" y="-27384"/>
            <a:chExt cx="7388226" cy="1152525"/>
          </a:xfrm>
        </p:grpSpPr>
        <p:pic>
          <p:nvPicPr>
            <p:cNvPr id="14" name="Picture 2"/>
            <p:cNvPicPr>
              <a:picLocks noChangeAspect="1" noChangeArrowheads="1"/>
            </p:cNvPicPr>
            <p:nvPr/>
          </p:nvPicPr>
          <p:blipFill>
            <a:blip r:embed="rId4" cstate="print"/>
            <a:srcRect/>
            <a:stretch>
              <a:fillRect/>
            </a:stretch>
          </p:blipFill>
          <p:spPr bwMode="auto">
            <a:xfrm>
              <a:off x="-14288" y="-27384"/>
              <a:ext cx="3779838" cy="1152525"/>
            </a:xfrm>
            <a:prstGeom prst="rect">
              <a:avLst/>
            </a:prstGeom>
            <a:noFill/>
            <a:ln w="9525">
              <a:noFill/>
              <a:miter lim="800000"/>
              <a:headEnd/>
              <a:tailEnd/>
            </a:ln>
          </p:spPr>
        </p:pic>
        <p:sp>
          <p:nvSpPr>
            <p:cNvPr id="15" name="TextBox 14">
              <a:hlinkClick r:id="rId5"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742" y="560293"/>
              <a:ext cx="3243196" cy="492443"/>
            </a:xfrm>
            <a:prstGeom prst="rect">
              <a:avLst/>
            </a:prstGeom>
          </p:spPr>
          <p:txBody>
            <a:bodyPr wrap="none">
              <a:spAutoFit/>
            </a:bodyPr>
            <a:lstStyle/>
            <a:p>
              <a:r>
                <a:rPr lang="en-US" altLang="zh-CN" sz="2600" b="1" dirty="0" smtClean="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grpSp>
        <p:nvGrpSpPr>
          <p:cNvPr id="18" name="组合 17"/>
          <p:cNvGrpSpPr/>
          <p:nvPr/>
        </p:nvGrpSpPr>
        <p:grpSpPr>
          <a:xfrm>
            <a:off x="718409" y="1930589"/>
            <a:ext cx="7814031" cy="1805027"/>
            <a:chOff x="718409" y="1930589"/>
            <a:chExt cx="7814031" cy="1805027"/>
          </a:xfrm>
        </p:grpSpPr>
        <p:sp>
          <p:nvSpPr>
            <p:cNvPr id="7" name="TextBox 6"/>
            <p:cNvSpPr txBox="1">
              <a:spLocks noChangeArrowheads="1"/>
            </p:cNvSpPr>
            <p:nvPr/>
          </p:nvSpPr>
          <p:spPr bwMode="auto">
            <a:xfrm>
              <a:off x="718409" y="2996952"/>
              <a:ext cx="7814031" cy="738664"/>
            </a:xfrm>
            <a:prstGeom prst="rect">
              <a:avLst/>
            </a:prstGeom>
            <a:noFill/>
            <a:ln w="9525">
              <a:noFill/>
              <a:miter lim="800000"/>
              <a:headEnd/>
              <a:tailEnd/>
            </a:ln>
          </p:spPr>
          <p:txBody>
            <a:bodyPr wrap="square">
              <a:spAutoFit/>
            </a:bodyPr>
            <a:lstStyle/>
            <a:p>
              <a:pPr>
                <a:lnSpc>
                  <a:spcPct val="150000"/>
                </a:lnSpc>
                <a:defRPr/>
              </a:pPr>
              <a:r>
                <a:rPr lang="en-US" altLang="zh-CN" sz="2800" dirty="0" smtClean="0">
                  <a:solidFill>
                    <a:srgbClr val="000000"/>
                  </a:solidFill>
                  <a:latin typeface="Helvetica"/>
                </a:rPr>
                <a:t>What do you think of the English mania in China?</a:t>
              </a:r>
            </a:p>
          </p:txBody>
        </p:sp>
        <p:sp>
          <p:nvSpPr>
            <p:cNvPr id="11" name="矩形 10"/>
            <p:cNvSpPr/>
            <p:nvPr/>
          </p:nvSpPr>
          <p:spPr>
            <a:xfrm>
              <a:off x="755576" y="1930589"/>
              <a:ext cx="6768752" cy="954107"/>
            </a:xfrm>
            <a:prstGeom prst="rect">
              <a:avLst/>
            </a:prstGeom>
          </p:spPr>
          <p:txBody>
            <a:bodyPr wrap="square">
              <a:spAutoFit/>
            </a:bodyPr>
            <a:lstStyle/>
            <a:p>
              <a:pPr eaLnBrk="0" hangingPunct="0">
                <a:defRPr/>
              </a:pPr>
              <a:r>
                <a:rPr lang="en-US" altLang="zh-CN" sz="2800" dirty="0" smtClean="0">
                  <a:solidFill>
                    <a:srgbClr val="000000"/>
                  </a:solidFill>
                  <a:latin typeface="Helvetica"/>
                </a:rPr>
                <a:t>Watch a video clip about English mania in China and discuss the following question:</a:t>
              </a:r>
            </a:p>
          </p:txBody>
        </p:sp>
      </p:grpSp>
      <p:sp>
        <p:nvSpPr>
          <p:cNvPr id="12" name="Text Box 1074">
            <a:hlinkClick r:id="" action="ppaction://hlinkshowjump?jump=nextslide"/>
          </p:cNvPr>
          <p:cNvSpPr txBox="1">
            <a:spLocks noChangeArrowheads="1"/>
          </p:cNvSpPr>
          <p:nvPr/>
        </p:nvSpPr>
        <p:spPr bwMode="auto">
          <a:xfrm>
            <a:off x="4000496"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13" name="Picture 9" descr="13">
            <a:hlinkClick r:id="" action="ppaction://hlinkshowjump?jump=nextslide"/>
          </p:cNvPr>
          <p:cNvPicPr>
            <a:picLocks noChangeAspect="1" noChangeArrowheads="1" noCrop="1"/>
          </p:cNvPicPr>
          <p:nvPr/>
        </p:nvPicPr>
        <p:blipFill>
          <a:blip r:embed="rId3" cstate="print"/>
          <a:srcRect/>
          <a:stretch>
            <a:fillRect/>
          </a:stretch>
        </p:blipFill>
        <p:spPr bwMode="auto">
          <a:xfrm>
            <a:off x="6634973" y="5715016"/>
            <a:ext cx="1530334" cy="408873"/>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4" cstate="print"/>
          <a:srcRect/>
          <a:stretch>
            <a:fillRect/>
          </a:stretch>
        </p:blipFill>
        <p:spPr bwMode="auto">
          <a:xfrm rot="1602339">
            <a:off x="7672206" y="1286669"/>
            <a:ext cx="1500187" cy="1566863"/>
          </a:xfrm>
          <a:prstGeom prst="rect">
            <a:avLst/>
          </a:prstGeom>
          <a:noFill/>
          <a:ln w="9525">
            <a:noFill/>
            <a:miter lim="800000"/>
            <a:headEnd/>
            <a:tailEnd/>
          </a:ln>
        </p:spPr>
      </p:pic>
      <p:grpSp>
        <p:nvGrpSpPr>
          <p:cNvPr id="19" name="组合 18"/>
          <p:cNvGrpSpPr/>
          <p:nvPr/>
        </p:nvGrpSpPr>
        <p:grpSpPr>
          <a:xfrm>
            <a:off x="5697555" y="4278328"/>
            <a:ext cx="1446213" cy="1365250"/>
            <a:chOff x="5697555" y="4278328"/>
            <a:chExt cx="1446213" cy="1365250"/>
          </a:xfrm>
        </p:grpSpPr>
        <p:pic>
          <p:nvPicPr>
            <p:cNvPr id="15" name="Picture 3">
              <a:hlinkClick r:id="rId5"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8" y="4778394"/>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pic>
        <p:nvPicPr>
          <p:cNvPr id="16" name="Picture 4">
            <a:hlinkClick r:id="rId7" action="ppaction://hlinksldjump"/>
          </p:cNvPr>
          <p:cNvPicPr>
            <a:picLocks noChangeAspect="1" noChangeArrowheads="1"/>
          </p:cNvPicPr>
          <p:nvPr/>
        </p:nvPicPr>
        <p:blipFill>
          <a:blip r:embed="rId8"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
          <p:cNvGrpSpPr/>
          <p:nvPr/>
        </p:nvGrpSpPr>
        <p:grpSpPr>
          <a:xfrm>
            <a:off x="0" y="-27384"/>
            <a:ext cx="8656637" cy="1191021"/>
            <a:chOff x="0" y="-27384"/>
            <a:chExt cx="8656637" cy="1191021"/>
          </a:xfrm>
        </p:grpSpPr>
        <p:pic>
          <p:nvPicPr>
            <p:cNvPr id="20" name="Picture 2" descr="H:\2015年修改\图片17.jpg"/>
            <p:cNvPicPr>
              <a:picLocks noChangeAspect="1" noChangeArrowheads="1"/>
            </p:cNvPicPr>
            <p:nvPr/>
          </p:nvPicPr>
          <p:blipFill>
            <a:blip r:embed="rId9" cstate="print"/>
            <a:srcRect/>
            <a:stretch>
              <a:fillRect/>
            </a:stretch>
          </p:blipFill>
          <p:spPr bwMode="auto">
            <a:xfrm>
              <a:off x="0" y="0"/>
              <a:ext cx="8656637" cy="1163637"/>
            </a:xfrm>
            <a:prstGeom prst="rect">
              <a:avLst/>
            </a:prstGeom>
            <a:noFill/>
          </p:spPr>
        </p:pic>
        <p:pic>
          <p:nvPicPr>
            <p:cNvPr id="22" name="Picture 2"/>
            <p:cNvPicPr>
              <a:picLocks noChangeAspect="1" noChangeArrowheads="1"/>
            </p:cNvPicPr>
            <p:nvPr/>
          </p:nvPicPr>
          <p:blipFill>
            <a:blip r:embed="rId10" cstate="print"/>
            <a:srcRect/>
            <a:stretch>
              <a:fillRect/>
            </a:stretch>
          </p:blipFill>
          <p:spPr bwMode="auto">
            <a:xfrm>
              <a:off x="74" y="-27384"/>
              <a:ext cx="3779838" cy="1152525"/>
            </a:xfrm>
            <a:prstGeom prst="rect">
              <a:avLst/>
            </a:prstGeom>
            <a:noFill/>
            <a:ln w="9525">
              <a:noFill/>
              <a:miter lim="800000"/>
              <a:headEnd/>
              <a:tailEnd/>
            </a:ln>
          </p:spPr>
        </p:pic>
        <p:sp>
          <p:nvSpPr>
            <p:cNvPr id="24" name="TextBox 23">
              <a:hlinkClick r:id="rId11"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9794277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4" action="ppaction://hlinkfile"/>
          </p:cNvPr>
          <p:cNvPicPr>
            <a:picLocks noChangeAspect="1" noChangeArrowheads="1"/>
          </p:cNvPicPr>
          <p:nvPr/>
        </p:nvPicPr>
        <p:blipFill>
          <a:blip r:embed="rId5" cstate="print"/>
          <a:srcRect/>
          <a:stretch>
            <a:fillRect/>
          </a:stretch>
        </p:blipFill>
        <p:spPr bwMode="auto">
          <a:xfrm>
            <a:off x="142844" y="1163637"/>
            <a:ext cx="8912226" cy="5419747"/>
          </a:xfrm>
          <a:prstGeom prst="rect">
            <a:avLst/>
          </a:prstGeom>
          <a:noFill/>
          <a:ln w="9525">
            <a:noFill/>
            <a:miter lim="800000"/>
            <a:headEnd/>
            <a:tailEnd/>
          </a:ln>
        </p:spPr>
      </p:pic>
      <p:sp>
        <p:nvSpPr>
          <p:cNvPr id="19" name="AutoShape 11">
            <a:hlinkClick r:id="rId6"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pic>
        <p:nvPicPr>
          <p:cNvPr id="8" name="TED演讲集：全球英文热 Jay Walker_高清.wmv">
            <a:hlinkClick r:id="" action="ppaction://media"/>
          </p:cNvPr>
          <p:cNvPicPr>
            <a:picLocks noRot="1" noChangeAspect="1"/>
          </p:cNvPicPr>
          <p:nvPr>
            <a:videoFile r:link="rId1"/>
          </p:nvPr>
        </p:nvPicPr>
        <p:blipFill>
          <a:blip r:embed="rId7" cstate="print"/>
          <a:stretch>
            <a:fillRect/>
          </a:stretch>
        </p:blipFill>
        <p:spPr>
          <a:xfrm>
            <a:off x="380999" y="1500174"/>
            <a:ext cx="8405843" cy="4000527"/>
          </a:xfrm>
          <a:prstGeom prst="rect">
            <a:avLst/>
          </a:prstGeom>
        </p:spPr>
      </p:pic>
      <p:pic>
        <p:nvPicPr>
          <p:cNvPr id="9" name="TED演讲集：全球英文热 Jay Walker_高清.wmv">
            <a:hlinkClick r:id="" action="ppaction://media"/>
          </p:cNvPr>
          <p:cNvPicPr>
            <a:picLocks noRot="1" noChangeAspect="1"/>
          </p:cNvPicPr>
          <p:nvPr>
            <a:videoFile r:link="rId1"/>
          </p:nvPr>
        </p:nvPicPr>
        <p:blipFill>
          <a:blip r:embed="rId8" cstate="print"/>
          <a:stretch>
            <a:fillRect/>
          </a:stretch>
        </p:blipFill>
        <p:spPr>
          <a:xfrm>
            <a:off x="380999" y="1500174"/>
            <a:ext cx="8275637" cy="4043934"/>
          </a:xfrm>
          <a:prstGeom prst="rect">
            <a:avLst/>
          </a:prstGeom>
        </p:spPr>
      </p:pic>
      <p:grpSp>
        <p:nvGrpSpPr>
          <p:cNvPr id="12" name="组合 11"/>
          <p:cNvGrpSpPr/>
          <p:nvPr/>
        </p:nvGrpSpPr>
        <p:grpSpPr>
          <a:xfrm>
            <a:off x="0" y="-27384"/>
            <a:ext cx="8656637" cy="1191021"/>
            <a:chOff x="0" y="-27384"/>
            <a:chExt cx="8656637" cy="1191021"/>
          </a:xfrm>
        </p:grpSpPr>
        <p:pic>
          <p:nvPicPr>
            <p:cNvPr id="13" name="Picture 2" descr="H:\2015年修改\图片17.jpg"/>
            <p:cNvPicPr>
              <a:picLocks noChangeAspect="1" noChangeArrowheads="1"/>
            </p:cNvPicPr>
            <p:nvPr/>
          </p:nvPicPr>
          <p:blipFill>
            <a:blip r:embed="rId9" cstate="print"/>
            <a:srcRect/>
            <a:stretch>
              <a:fillRect/>
            </a:stretch>
          </p:blipFill>
          <p:spPr bwMode="auto">
            <a:xfrm>
              <a:off x="0" y="0"/>
              <a:ext cx="8656637" cy="1163637"/>
            </a:xfrm>
            <a:prstGeom prst="rect">
              <a:avLst/>
            </a:prstGeom>
            <a:noFill/>
          </p:spPr>
        </p:pic>
        <p:pic>
          <p:nvPicPr>
            <p:cNvPr id="14" name="Picture 2"/>
            <p:cNvPicPr>
              <a:picLocks noChangeAspect="1" noChangeArrowheads="1"/>
            </p:cNvPicPr>
            <p:nvPr/>
          </p:nvPicPr>
          <p:blipFill>
            <a:blip r:embed="rId10" cstate="print"/>
            <a:srcRect/>
            <a:stretch>
              <a:fillRect/>
            </a:stretch>
          </p:blipFill>
          <p:spPr bwMode="auto">
            <a:xfrm>
              <a:off x="74" y="-27384"/>
              <a:ext cx="3779838" cy="1152525"/>
            </a:xfrm>
            <a:prstGeom prst="rect">
              <a:avLst/>
            </a:prstGeom>
            <a:noFill/>
            <a:ln w="9525">
              <a:noFill/>
              <a:miter lim="800000"/>
              <a:headEnd/>
              <a:tailEnd/>
            </a:ln>
          </p:spPr>
        </p:pic>
        <p:sp>
          <p:nvSpPr>
            <p:cNvPr id="16" name="TextBox 15">
              <a:hlinkClick r:id="rId11"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pic>
        <p:nvPicPr>
          <p:cNvPr id="17" name="TED演讲集：全球英文热 Jay Walker_高清.wmv">
            <a:hlinkClick r:id="" action="ppaction://media"/>
          </p:cNvPr>
          <p:cNvPicPr>
            <a:picLocks noRot="1" noChangeAspect="1"/>
          </p:cNvPicPr>
          <p:nvPr>
            <a:videoFile r:link="rId1"/>
          </p:nvPr>
        </p:nvPicPr>
        <p:blipFill>
          <a:blip r:embed="rId12"/>
          <a:stretch>
            <a:fillRect/>
          </a:stretch>
        </p:blipFill>
        <p:spPr>
          <a:xfrm>
            <a:off x="1371600" y="1628775"/>
            <a:ext cx="6400800" cy="3600450"/>
          </a:xfrm>
          <a:prstGeom prst="rect">
            <a:avLst/>
          </a:prstGeom>
        </p:spPr>
      </p:pic>
    </p:spTree>
    <p:extLst>
      <p:ext uri="{BB962C8B-B14F-4D97-AF65-F5344CB8AC3E}">
        <p14:creationId xmlns="" xmlns:p14="http://schemas.microsoft.com/office/powerpoint/2010/main" val="1196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p:cTn id="13" fill="hold" display="0">
                  <p:stCondLst>
                    <p:cond delay="indefinite"/>
                  </p:stCondLst>
                  <p:endCondLst>
                    <p:cond evt="onNext" delay="0">
                      <p:tgtEl>
                        <p:sldTgt/>
                      </p:tgtEl>
                    </p:cond>
                    <p:cond evt="onPrev" delay="0">
                      <p:tgtEl>
                        <p:sldTgt/>
                      </p:tgtEl>
                    </p:cond>
                  </p:endCondLst>
                </p:cTn>
                <p:tgtEl>
                  <p:spTgt spid="9"/>
                </p:tgtEl>
              </p:cMediaNode>
            </p:vide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7"/>
                                        </p:tgtEl>
                                      </p:cBhvr>
                                    </p:cmd>
                                  </p:childTnLst>
                                </p:cTn>
                              </p:par>
                            </p:childTnLst>
                          </p:cTn>
                        </p:par>
                      </p:childTnLst>
                    </p:cTn>
                  </p:par>
                </p:childTnLst>
              </p:cTn>
              <p:nextCondLst>
                <p:cond evt="onClick" delay="0">
                  <p:tgtEl>
                    <p:spTgt spid="17"/>
                  </p:tgtEl>
                </p:cond>
              </p:nextCondLst>
            </p:seq>
            <p:video>
              <p:cMediaNode>
                <p:cTn id="19" fill="hold" display="0">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214282" y="2205057"/>
            <a:ext cx="8594725" cy="3938587"/>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755576" y="1404076"/>
            <a:ext cx="7861374" cy="451406"/>
          </a:xfrm>
          <a:prstGeom prst="rect">
            <a:avLst/>
          </a:prstGeom>
          <a:noFill/>
          <a:ln w="9525">
            <a:noFill/>
            <a:miter lim="800000"/>
            <a:headEnd/>
            <a:tailEnd/>
          </a:ln>
        </p:spPr>
        <p:txBody>
          <a:bodyPr wrap="square">
            <a:spAutoFit/>
          </a:bodyPr>
          <a:lstStyle/>
          <a:p>
            <a:pPr algn="just">
              <a:lnSpc>
                <a:spcPts val="2800"/>
              </a:lnSpc>
            </a:pPr>
            <a:r>
              <a:rPr lang="en-US" altLang="zh-CN" sz="2600" dirty="0" smtClean="0">
                <a:latin typeface="Helvetica"/>
              </a:rPr>
              <a:t> What do you think of the English mania in China?</a:t>
            </a:r>
          </a:p>
        </p:txBody>
      </p:sp>
      <p:sp>
        <p:nvSpPr>
          <p:cNvPr id="11" name="矩形 10"/>
          <p:cNvSpPr/>
          <p:nvPr/>
        </p:nvSpPr>
        <p:spPr>
          <a:xfrm>
            <a:off x="1187624" y="3140968"/>
            <a:ext cx="7223153" cy="2677656"/>
          </a:xfrm>
          <a:prstGeom prst="rect">
            <a:avLst/>
          </a:prstGeom>
        </p:spPr>
        <p:txBody>
          <a:bodyPr wrap="square">
            <a:spAutoFit/>
          </a:bodyPr>
          <a:lstStyle/>
          <a:p>
            <a:pPr marL="120650" indent="-120650" algn="just"/>
            <a:r>
              <a:rPr lang="en-US" altLang="zh-CN" sz="2400" dirty="0" smtClean="0"/>
              <a:t> </a:t>
            </a:r>
            <a:r>
              <a:rPr lang="en-US" altLang="zh-CN" sz="2400" dirty="0" smtClean="0">
                <a:latin typeface="Helvetica" pitchFamily="34" charset="0"/>
                <a:cs typeface="Helvetica Neue"/>
              </a:rPr>
              <a:t>To some extent, a good command of English language </a:t>
            </a:r>
            <a:r>
              <a:rPr lang="en-US" altLang="zh-CN" sz="2400" dirty="0" smtClean="0">
                <a:latin typeface="Helvetica" pitchFamily="34" charset="0"/>
                <a:cs typeface="Helvetica Neue"/>
              </a:rPr>
              <a:t>means more </a:t>
            </a:r>
            <a:r>
              <a:rPr lang="en-US" altLang="zh-CN" sz="2400" dirty="0" smtClean="0">
                <a:latin typeface="Helvetica" pitchFamily="34" charset="0"/>
                <a:cs typeface="Helvetica Neue"/>
              </a:rPr>
              <a:t>opportunities and will give you a great advantage over others. But the importance of English cannot be overemphasized. After all, English is only a tool for you to communicate with people from different nations, to solve problems, to assist you with your work.</a:t>
            </a:r>
            <a:endParaRPr lang="en-US" altLang="zh-CN" sz="2400" dirty="0">
              <a:latin typeface="Helvetica"/>
            </a:endParaRPr>
          </a:p>
        </p:txBody>
      </p:sp>
      <p:pic>
        <p:nvPicPr>
          <p:cNvPr id="8"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 name="组合 8"/>
          <p:cNvGrpSpPr/>
          <p:nvPr/>
        </p:nvGrpSpPr>
        <p:grpSpPr>
          <a:xfrm>
            <a:off x="0" y="-27384"/>
            <a:ext cx="8656637" cy="1191021"/>
            <a:chOff x="0" y="-27384"/>
            <a:chExt cx="8656637" cy="1191021"/>
          </a:xfrm>
        </p:grpSpPr>
        <p:pic>
          <p:nvPicPr>
            <p:cNvPr id="10" name="Picture 2" descr="H:\2015年修改\图片17.jpg"/>
            <p:cNvPicPr>
              <a:picLocks noChangeAspect="1" noChangeArrowheads="1"/>
            </p:cNvPicPr>
            <p:nvPr/>
          </p:nvPicPr>
          <p:blipFill>
            <a:blip r:embed="rId6" cstate="print"/>
            <a:srcRect/>
            <a:stretch>
              <a:fillRect/>
            </a:stretch>
          </p:blipFill>
          <p:spPr bwMode="auto">
            <a:xfrm>
              <a:off x="0" y="0"/>
              <a:ext cx="8656637" cy="1163637"/>
            </a:xfrm>
            <a:prstGeom prst="rect">
              <a:avLst/>
            </a:prstGeom>
            <a:noFill/>
          </p:spPr>
        </p:pic>
        <p:pic>
          <p:nvPicPr>
            <p:cNvPr id="12" name="Picture 2"/>
            <p:cNvPicPr>
              <a:picLocks noChangeAspect="1" noChangeArrowheads="1"/>
            </p:cNvPicPr>
            <p:nvPr/>
          </p:nvPicPr>
          <p:blipFill>
            <a:blip r:embed="rId7" cstate="print"/>
            <a:srcRect/>
            <a:stretch>
              <a:fillRect/>
            </a:stretch>
          </p:blipFill>
          <p:spPr bwMode="auto">
            <a:xfrm>
              <a:off x="74" y="-27384"/>
              <a:ext cx="3779838" cy="1152525"/>
            </a:xfrm>
            <a:prstGeom prst="rect">
              <a:avLst/>
            </a:prstGeom>
            <a:noFill/>
            <a:ln w="9525">
              <a:noFill/>
              <a:miter lim="800000"/>
              <a:headEnd/>
              <a:tailEnd/>
            </a:ln>
          </p:spPr>
        </p:pic>
        <p:sp>
          <p:nvSpPr>
            <p:cNvPr id="13" name="TextBox 12">
              <a:hlinkClick r:id="rId8" action="ppaction://hlinksldjump"/>
            </p:cNvPr>
            <p:cNvSpPr txBox="1"/>
            <p:nvPr/>
          </p:nvSpPr>
          <p:spPr>
            <a:xfrm>
              <a:off x="266775"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6"/>
          <p:cNvGrpSpPr/>
          <p:nvPr/>
        </p:nvGrpSpPr>
        <p:grpSpPr>
          <a:xfrm>
            <a:off x="388910" y="1212850"/>
            <a:ext cx="8540809" cy="4787918"/>
            <a:chOff x="388910" y="1212850"/>
            <a:chExt cx="8540809" cy="4787918"/>
          </a:xfrm>
        </p:grpSpPr>
        <p:pic>
          <p:nvPicPr>
            <p:cNvPr id="5121" name="Picture 1" descr="H:\2015年修改\图片3.jpg"/>
            <p:cNvPicPr>
              <a:picLocks noChangeAspect="1" noChangeArrowheads="1"/>
            </p:cNvPicPr>
            <p:nvPr/>
          </p:nvPicPr>
          <p:blipFill>
            <a:blip r:embed="rId3" cstate="print"/>
            <a:srcRect/>
            <a:stretch>
              <a:fillRect/>
            </a:stretch>
          </p:blipFill>
          <p:spPr bwMode="auto">
            <a:xfrm>
              <a:off x="388910" y="2184418"/>
              <a:ext cx="8455025" cy="3816350"/>
            </a:xfrm>
            <a:prstGeom prst="rect">
              <a:avLst/>
            </a:prstGeom>
            <a:noFill/>
          </p:spPr>
        </p:pic>
        <p:sp>
          <p:nvSpPr>
            <p:cNvPr id="141314" name="TextBox 8"/>
            <p:cNvSpPr txBox="1">
              <a:spLocks noChangeArrowheads="1"/>
            </p:cNvSpPr>
            <p:nvPr/>
          </p:nvSpPr>
          <p:spPr bwMode="auto">
            <a:xfrm>
              <a:off x="571473" y="1212850"/>
              <a:ext cx="8358246" cy="830997"/>
            </a:xfrm>
            <a:prstGeom prst="rect">
              <a:avLst/>
            </a:prstGeom>
            <a:noFill/>
            <a:ln w="9525">
              <a:noFill/>
              <a:miter lim="800000"/>
              <a:headEnd/>
              <a:tailEnd/>
            </a:ln>
          </p:spPr>
          <p:txBody>
            <a:bodyPr wrap="square">
              <a:spAutoFit/>
            </a:bodyPr>
            <a:lstStyle/>
            <a:p>
              <a:pPr marL="361950" indent="-361950" eaLnBrk="0" hangingPunct="0"/>
              <a:r>
                <a:rPr lang="en-US" altLang="zh-CN" sz="2400" dirty="0" smtClean="0">
                  <a:solidFill>
                    <a:prstClr val="black"/>
                  </a:solidFill>
                  <a:latin typeface="Helvetica"/>
                  <a:ea typeface="Cambria Math" pitchFamily="18" charset="0"/>
                  <a:cs typeface="Arial" charset="0"/>
                </a:rPr>
                <a:t>1. What are the key factors that help people learn English as a foreign language?</a:t>
              </a:r>
            </a:p>
          </p:txBody>
        </p:sp>
      </p:grpSp>
      <p:sp>
        <p:nvSpPr>
          <p:cNvPr id="141323" name="TextBox 33"/>
          <p:cNvSpPr txBox="1">
            <a:spLocks noChangeArrowheads="1"/>
          </p:cNvSpPr>
          <p:nvPr/>
        </p:nvSpPr>
        <p:spPr bwMode="auto">
          <a:xfrm>
            <a:off x="1000100" y="3027646"/>
            <a:ext cx="7812360" cy="2308324"/>
          </a:xfrm>
          <a:prstGeom prst="rect">
            <a:avLst/>
          </a:prstGeom>
          <a:noFill/>
          <a:ln w="9525">
            <a:noFill/>
            <a:miter lim="800000"/>
            <a:headEnd/>
            <a:tailEnd/>
          </a:ln>
        </p:spPr>
        <p:txBody>
          <a:bodyPr wrap="square">
            <a:spAutoFit/>
          </a:bodyPr>
          <a:lstStyle/>
          <a:p>
            <a:pPr marL="514350" indent="-514350" eaLnBrk="0" hangingPunct="0">
              <a:buFont typeface="Arial" pitchFamily="34" charset="0"/>
              <a:buChar char="•"/>
            </a:pPr>
            <a:r>
              <a:rPr lang="en-US" altLang="zh-CN" sz="2400" dirty="0" smtClean="0">
                <a:solidFill>
                  <a:prstClr val="black"/>
                </a:solidFill>
                <a:latin typeface="Helvetica"/>
                <a:ea typeface="Cambria Math" pitchFamily="18" charset="0"/>
                <a:cs typeface="Arial" charset="0"/>
              </a:rPr>
              <a:t>Good course, excellent syllabus based on some principles; </a:t>
            </a:r>
          </a:p>
          <a:p>
            <a:pPr marL="514350" indent="-514350" eaLnBrk="0" hangingPunct="0">
              <a:buFont typeface="Arial" pitchFamily="34" charset="0"/>
              <a:buChar char="•"/>
            </a:pPr>
            <a:r>
              <a:rPr lang="en-US" altLang="zh-CN" sz="2400" dirty="0" smtClean="0">
                <a:solidFill>
                  <a:prstClr val="black"/>
                </a:solidFill>
                <a:latin typeface="Helvetica"/>
                <a:ea typeface="Cambria Math" pitchFamily="18" charset="0"/>
                <a:cs typeface="Arial" charset="0"/>
              </a:rPr>
              <a:t>Highly developed methodologies, teaching four primary skills of language acquisition; </a:t>
            </a:r>
          </a:p>
          <a:p>
            <a:pPr marL="514350" indent="-514350" eaLnBrk="0" hangingPunct="0">
              <a:buFont typeface="Arial" pitchFamily="34" charset="0"/>
              <a:buChar char="•"/>
            </a:pPr>
            <a:r>
              <a:rPr lang="en-US" altLang="zh-CN" sz="2400" dirty="0" smtClean="0">
                <a:solidFill>
                  <a:prstClr val="black"/>
                </a:solidFill>
                <a:latin typeface="Helvetica"/>
                <a:ea typeface="Cambria Math" pitchFamily="18" charset="0"/>
                <a:cs typeface="Arial" charset="0"/>
              </a:rPr>
              <a:t>Put the four skills into a discourse;</a:t>
            </a:r>
          </a:p>
          <a:p>
            <a:pPr marL="514350" indent="-514350" eaLnBrk="0" hangingPunct="0">
              <a:buFont typeface="Arial" pitchFamily="34" charset="0"/>
              <a:buChar char="•"/>
            </a:pPr>
            <a:r>
              <a:rPr lang="en-US" altLang="zh-CN" sz="2400" dirty="0" smtClean="0">
                <a:solidFill>
                  <a:prstClr val="black"/>
                </a:solidFill>
                <a:latin typeface="Helvetica"/>
                <a:ea typeface="Cambria Math" pitchFamily="18" charset="0"/>
                <a:cs typeface="Arial" charset="0"/>
              </a:rPr>
              <a:t>Analyze three different kinds of interactions.</a:t>
            </a: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9" name="Group 14"/>
          <p:cNvGrpSpPr/>
          <p:nvPr/>
        </p:nvGrpSpPr>
        <p:grpSpPr>
          <a:xfrm>
            <a:off x="0" y="0"/>
            <a:ext cx="8834438" cy="1198563"/>
            <a:chOff x="0" y="0"/>
            <a:chExt cx="8834438" cy="1198563"/>
          </a:xfrm>
        </p:grpSpPr>
        <p:pic>
          <p:nvPicPr>
            <p:cNvPr id="10"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1" name="TextBox 10"/>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327845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79931" y="3483085"/>
            <a:ext cx="4343524" cy="24390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7"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2" name="TextBox 31">
            <a:hlinkClick r:id="rId8"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9" action="ppaction://hlinksldjump"/>
          </p:cNvPr>
          <p:cNvSpPr txBox="1"/>
          <p:nvPr/>
        </p:nvSpPr>
        <p:spPr>
          <a:xfrm>
            <a:off x="74983" y="521269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nvGrpSpPr>
          <p:cNvPr id="28" name="组合 27"/>
          <p:cNvGrpSpPr/>
          <p:nvPr/>
        </p:nvGrpSpPr>
        <p:grpSpPr>
          <a:xfrm>
            <a:off x="14266" y="0"/>
            <a:ext cx="9144000" cy="708025"/>
            <a:chOff x="14266" y="0"/>
            <a:chExt cx="9144000" cy="708025"/>
          </a:xfrm>
        </p:grpSpPr>
        <p:sp>
          <p:nvSpPr>
            <p:cNvPr id="29" name="Rectangle 10"/>
            <p:cNvSpPr/>
            <p:nvPr/>
          </p:nvSpPr>
          <p:spPr>
            <a:xfrm>
              <a:off x="14266"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EEECE1">
                    <a:lumMod val="50000"/>
                  </a:srgbClr>
                </a:solidFill>
              </a:endParaRPr>
            </a:p>
          </p:txBody>
        </p:sp>
        <p:sp>
          <p:nvSpPr>
            <p:cNvPr id="30" name="TextBox 29"/>
            <p:cNvSpPr txBox="1"/>
            <p:nvPr/>
          </p:nvSpPr>
          <p:spPr>
            <a:xfrm>
              <a:off x="1514432" y="142852"/>
              <a:ext cx="6948825"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800" dirty="0">
                  <a:effectLst>
                    <a:glow rad="101600">
                      <a:prstClr val="black">
                        <a:alpha val="60000"/>
                      </a:prstClr>
                    </a:glow>
                    <a:outerShdw blurRad="38100" dist="38100" dir="2700000" algn="tl">
                      <a:srgbClr val="000000">
                        <a:alpha val="43137"/>
                      </a:srgbClr>
                    </a:outerShdw>
                  </a:effectLst>
                </a:rPr>
                <a:t>An IMPRESSIVE English </a:t>
              </a:r>
              <a:r>
                <a:rPr lang="en-US" altLang="zh-CN" sz="2800" dirty="0" smtClean="0">
                  <a:effectLst>
                    <a:glow rad="101600">
                      <a:prstClr val="black">
                        <a:alpha val="60000"/>
                      </a:prstClr>
                    </a:glow>
                    <a:outerShdw blurRad="38100" dist="38100" dir="2700000" algn="tl">
                      <a:srgbClr val="000000">
                        <a:alpha val="43137"/>
                      </a:srgbClr>
                    </a:outerShdw>
                  </a:effectLst>
                </a:rPr>
                <a:t>lesson</a:t>
              </a:r>
              <a:endParaRPr lang="en-US" altLang="zh-CN" sz="2800" dirty="0">
                <a:effectLst>
                  <a:glow rad="101600">
                    <a:prstClr val="black">
                      <a:alpha val="60000"/>
                    </a:prstClr>
                  </a:glow>
                  <a:outerShdw blurRad="38100" dist="38100" dir="2700000" algn="tl">
                    <a:srgbClr val="000000">
                      <a:alpha val="43137"/>
                    </a:srgbClr>
                  </a:outerShdw>
                </a:effectLst>
              </a:endParaRPr>
            </a:p>
          </p:txBody>
        </p:sp>
        <p:sp>
          <p:nvSpPr>
            <p:cNvPr id="31" name="TextBox 35"/>
            <p:cNvSpPr txBox="1">
              <a:spLocks noChangeArrowheads="1"/>
            </p:cNvSpPr>
            <p:nvPr/>
          </p:nvSpPr>
          <p:spPr bwMode="auto">
            <a:xfrm>
              <a:off x="174604" y="270840"/>
              <a:ext cx="1172885" cy="409650"/>
            </a:xfrm>
            <a:prstGeom prst="rect">
              <a:avLst/>
            </a:prstGeom>
            <a:noFill/>
            <a:ln w="9525">
              <a:noFill/>
              <a:miter lim="800000"/>
              <a:headEnd/>
              <a:tailEnd/>
            </a:ln>
          </p:spPr>
          <p:txBody>
            <a:bodyPr wrap="none">
              <a:spAutoFit/>
            </a:bodyPr>
            <a:lstStyle/>
            <a:p>
              <a:r>
                <a:rPr lang="en-US" altLang="zh-CN" sz="1600" b="1" i="1" dirty="0" smtClean="0">
                  <a:solidFill>
                    <a:prstClr val="black"/>
                  </a:solidFill>
                  <a:latin typeface="Helvetica"/>
                  <a:ea typeface="Helvetica Neue"/>
                  <a:cs typeface="Helvetica Neue"/>
                </a:rPr>
                <a:t>Section A </a:t>
              </a:r>
              <a:endParaRPr lang="en-US" altLang="zh-CN" sz="1600" b="1" i="1" dirty="0">
                <a:solidFill>
                  <a:prstClr val="black"/>
                </a:solidFill>
                <a:latin typeface="Helvetica"/>
                <a:ea typeface="Helvetica Neue"/>
                <a:cs typeface="Helvetica Neue"/>
              </a:endParaRPr>
            </a:p>
          </p:txBody>
        </p:sp>
      </p:grpSp>
      <p:pic>
        <p:nvPicPr>
          <p:cNvPr id="18" name="Picture 4">
            <a:hlinkClick r:id="rId10" action="ppaction://hlinksldjump"/>
          </p:cNvPr>
          <p:cNvPicPr>
            <a:picLocks noChangeAspect="1" noChangeArrowheads="1"/>
          </p:cNvPicPr>
          <p:nvPr/>
        </p:nvPicPr>
        <p:blipFill>
          <a:blip r:embed="rId11" cstate="print"/>
          <a:srcRect/>
          <a:stretch>
            <a:fillRect/>
          </a:stretch>
        </p:blipFill>
        <p:spPr bwMode="auto">
          <a:xfrm>
            <a:off x="8399463" y="6181725"/>
            <a:ext cx="434975" cy="458788"/>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2071678"/>
            <a:ext cx="6192688"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400" dirty="0" smtClean="0">
                <a:solidFill>
                  <a:srgbClr val="FF6600"/>
                </a:solidFill>
              </a:rPr>
              <a:t>Introduction:</a:t>
            </a:r>
          </a:p>
          <a:p>
            <a:r>
              <a:rPr lang="en-US" sz="2400" dirty="0" smtClean="0"/>
              <a:t>Simile is a figure of speech that compares two different things and the comparison is indicated by the word </a:t>
            </a:r>
            <a:r>
              <a:rPr lang="en-US" sz="2400" i="1" dirty="0" smtClean="0"/>
              <a:t>as</a:t>
            </a:r>
            <a:r>
              <a:rPr lang="en-US" sz="2400" dirty="0" smtClean="0"/>
              <a:t> or </a:t>
            </a:r>
            <a:r>
              <a:rPr lang="en-US" sz="2400" i="1" dirty="0" smtClean="0"/>
              <a:t>like</a:t>
            </a:r>
            <a:r>
              <a:rPr lang="en-US" sz="2400" dirty="0" smtClean="0"/>
              <a:t>. </a:t>
            </a:r>
          </a:p>
          <a:p>
            <a:endParaRPr lang="en-US" altLang="zh-CN" sz="2400" dirty="0" smtClean="0">
              <a:solidFill>
                <a:srgbClr val="FF6600"/>
              </a:solidFill>
            </a:endParaRPr>
          </a:p>
          <a:p>
            <a:r>
              <a:rPr lang="en-US" altLang="zh-CN" sz="2400" dirty="0" smtClean="0">
                <a:solidFill>
                  <a:srgbClr val="FF6600"/>
                </a:solidFill>
              </a:rPr>
              <a:t>Examples:</a:t>
            </a:r>
          </a:p>
          <a:p>
            <a:pPr marL="457200" indent="-457200">
              <a:buAutoNum type="arabicPeriod"/>
            </a:pPr>
            <a:r>
              <a:rPr lang="en-US" sz="2400" dirty="0" smtClean="0"/>
              <a:t>Learning grammar and a good vocabulary is just like driving with a road map in a well-conditioned car.</a:t>
            </a:r>
          </a:p>
          <a:p>
            <a:pPr marL="457200" indent="-457200">
              <a:buFontTx/>
              <a:buAutoNum type="arabicPeriod"/>
            </a:pPr>
            <a:r>
              <a:rPr lang="en-US" altLang="zh-CN" sz="2400" dirty="0" smtClean="0"/>
              <a:t>A poem</a:t>
            </a:r>
          </a:p>
          <a:p>
            <a:pPr marL="457200" indent="-457200"/>
            <a:endParaRPr lang="zh-CN" altLang="en-US" sz="2400" dirty="0" smtClean="0"/>
          </a:p>
          <a:p>
            <a:endParaRPr lang="zh-CN" altLang="en-US" sz="2400" dirty="0" smtClean="0"/>
          </a:p>
          <a:p>
            <a:r>
              <a:rPr lang="en-US" altLang="zh-CN" sz="2400" dirty="0" smtClean="0"/>
              <a:t> </a:t>
            </a:r>
            <a:endParaRPr lang="en-US" altLang="zh-CN" sz="2400" b="1" i="1" dirty="0"/>
          </a:p>
        </p:txBody>
      </p:sp>
      <p:sp>
        <p:nvSpPr>
          <p:cNvPr id="14" name="右箭头 13">
            <a:hlinkClick r:id="" action="ppaction://hlinkshowjump?jump=nextslide"/>
          </p:cNvPr>
          <p:cNvSpPr/>
          <p:nvPr/>
        </p:nvSpPr>
        <p:spPr>
          <a:xfrm>
            <a:off x="4500562"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7" name="矩形 6"/>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右箭头 13">
            <a:hlinkClick r:id="" action="ppaction://hlinkshowjump?jump=nextslide"/>
          </p:cNvPr>
          <p:cNvSpPr/>
          <p:nvPr/>
        </p:nvSpPr>
        <p:spPr>
          <a:xfrm>
            <a:off x="5035398"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751719" y="1714488"/>
            <a:ext cx="6083879" cy="1200329"/>
          </a:xfrm>
          <a:prstGeom prst="rect">
            <a:avLst/>
          </a:prstGeom>
        </p:spPr>
        <p:txBody>
          <a:bodyPr wrap="square">
            <a:spAutoFit/>
          </a:bodyPr>
          <a:lstStyle/>
          <a:p>
            <a:pPr algn="ctr"/>
            <a:r>
              <a:rPr lang="en-US" sz="2400" dirty="0" smtClean="0">
                <a:latin typeface="Helvetica" pitchFamily="2" charset="0"/>
              </a:rPr>
              <a:t>My Love Is Like A Red </a:t>
            </a:r>
            <a:r>
              <a:rPr lang="en-US" sz="2400" dirty="0" err="1" smtClean="0">
                <a:latin typeface="Helvetica" pitchFamily="2" charset="0"/>
              </a:rPr>
              <a:t>Red</a:t>
            </a:r>
            <a:r>
              <a:rPr lang="en-US" sz="2400" dirty="0" smtClean="0">
                <a:latin typeface="Helvetica" pitchFamily="2" charset="0"/>
              </a:rPr>
              <a:t> Rose</a:t>
            </a:r>
            <a:endParaRPr lang="zh-CN" altLang="en-US" sz="2400" dirty="0" smtClean="0">
              <a:latin typeface="Helvetica" pitchFamily="2" charset="0"/>
            </a:endParaRPr>
          </a:p>
          <a:p>
            <a:pPr algn="ctr"/>
            <a:r>
              <a:rPr lang="zh-CN" altLang="en-US" sz="2400" dirty="0" smtClean="0">
                <a:latin typeface="Helvetica" pitchFamily="2" charset="0"/>
              </a:rPr>
              <a:t>我的爱人像朵红红的玫瑰</a:t>
            </a:r>
          </a:p>
          <a:p>
            <a:r>
              <a:rPr lang="en-US" sz="2400" dirty="0" smtClean="0">
                <a:latin typeface="Helvetica" pitchFamily="2" charset="0"/>
              </a:rPr>
              <a:t>                      </a:t>
            </a:r>
            <a:r>
              <a:rPr lang="en-US" sz="2200" dirty="0" smtClean="0">
                <a:latin typeface="Helvetica" pitchFamily="2" charset="0"/>
              </a:rPr>
              <a:t>----Robert Burns </a:t>
            </a:r>
            <a:r>
              <a:rPr lang="zh-CN" altLang="en-US" sz="2200" dirty="0" smtClean="0">
                <a:latin typeface="Helvetica" pitchFamily="2" charset="0"/>
              </a:rPr>
              <a:t>罗伯特</a:t>
            </a:r>
            <a:r>
              <a:rPr lang="en-US" altLang="zh-CN" sz="2200" dirty="0" smtClean="0">
                <a:latin typeface="Helvetica" pitchFamily="2" charset="0"/>
              </a:rPr>
              <a:t>·</a:t>
            </a:r>
            <a:r>
              <a:rPr lang="zh-CN" altLang="en-US" sz="2200" dirty="0" smtClean="0">
                <a:latin typeface="Helvetica" pitchFamily="2" charset="0"/>
              </a:rPr>
              <a:t>彭斯</a:t>
            </a:r>
            <a:endParaRPr lang="zh-CN" altLang="en-US" sz="2200" dirty="0">
              <a:latin typeface="Helvetica" pitchFamily="2" charset="0"/>
            </a:endParaRPr>
          </a:p>
        </p:txBody>
      </p:sp>
      <p:sp>
        <p:nvSpPr>
          <p:cNvPr id="62465" name="Rectangle 1"/>
          <p:cNvSpPr>
            <a:spLocks noChangeArrowheads="1"/>
          </p:cNvSpPr>
          <p:nvPr/>
        </p:nvSpPr>
        <p:spPr bwMode="auto">
          <a:xfrm>
            <a:off x="674131" y="3143248"/>
            <a:ext cx="6161467"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O, my Love’s like a red, red rose     </a:t>
            </a:r>
          </a:p>
          <a:p>
            <a:pPr marL="0" marR="0" lvl="0" indent="266700"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啊，我的爱人像朵红红的玫瑰</a:t>
            </a:r>
            <a:endParaRPr kumimoji="0" lang="zh-CN" altLang="en-US" sz="2400" b="0" i="0" u="none" strike="noStrike" cap="none" normalizeH="0" baseline="0" dirty="0" smtClean="0">
              <a:ln>
                <a:noFill/>
              </a:ln>
              <a:solidFill>
                <a:schemeClr val="tx1"/>
              </a:solidFill>
              <a:effectLst/>
              <a:latin typeface="Helvetica" pitchFamily="2" charset="0"/>
              <a:ea typeface="宋体" pitchFamily="2" charset="-122"/>
            </a:endParaRPr>
          </a:p>
          <a:p>
            <a:pPr marL="0" marR="0" lvl="0" indent="266700"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That’s newly sprung in June.        </a:t>
            </a:r>
          </a:p>
          <a:p>
            <a:pPr marL="0" marR="0" lvl="0" indent="266700"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六月里迎风初开</a:t>
            </a:r>
            <a:endParaRPr kumimoji="0" lang="zh-CN" altLang="en-US" sz="2400" b="0" i="0" u="none" strike="noStrike" cap="none" normalizeH="0" baseline="0" dirty="0" smtClean="0">
              <a:ln>
                <a:noFill/>
              </a:ln>
              <a:solidFill>
                <a:schemeClr val="tx1"/>
              </a:solidFill>
              <a:effectLst/>
              <a:latin typeface="Helvetica" pitchFamily="2" charset="0"/>
              <a:ea typeface="宋体" pitchFamily="2" charset="-122"/>
            </a:endParaRPr>
          </a:p>
          <a:p>
            <a:pPr marL="0" marR="0" lvl="0" indent="266700"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O, my Love’s like the </a:t>
            </a:r>
            <a:r>
              <a:rPr kumimoji="0" lang="en-US" altLang="zh-CN" sz="2400" b="0" i="0" u="none" strike="noStrike" cap="none" normalizeH="0" baseline="0" dirty="0" err="1" smtClean="0">
                <a:ln>
                  <a:noFill/>
                </a:ln>
                <a:solidFill>
                  <a:schemeClr val="tx1"/>
                </a:solidFill>
                <a:effectLst/>
                <a:latin typeface="Helvetica" pitchFamily="2" charset="0"/>
                <a:ea typeface="宋体" pitchFamily="2" charset="-122"/>
                <a:cs typeface="Times New Roman" pitchFamily="18" charset="0"/>
              </a:rPr>
              <a:t>melodie</a:t>
            </a:r>
            <a:r>
              <a:rPr kumimoji="0" lang="en-US" altLang="zh-CN"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        </a:t>
            </a:r>
          </a:p>
          <a:p>
            <a:pPr marL="0" marR="0" lvl="0" indent="266700"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啊，我的爱人像支甜甜的曲子</a:t>
            </a:r>
            <a:endParaRPr kumimoji="0" lang="zh-CN" altLang="en-US" sz="2400" b="0" i="0" u="none" strike="noStrike" cap="none" normalizeH="0" baseline="0" dirty="0" smtClean="0">
              <a:ln>
                <a:noFill/>
              </a:ln>
              <a:solidFill>
                <a:schemeClr val="tx1"/>
              </a:solidFill>
              <a:effectLst/>
              <a:latin typeface="Helvetica" pitchFamily="2" charset="0"/>
              <a:ea typeface="宋体" pitchFamily="2" charset="-122"/>
            </a:endParaRPr>
          </a:p>
          <a:p>
            <a:pPr marL="0" marR="0" lvl="0" indent="266700"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That’s sweetly played in tune.       </a:t>
            </a:r>
          </a:p>
          <a:p>
            <a:pPr marL="0" marR="0" lvl="0" indent="266700"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Helvetica" pitchFamily="2" charset="0"/>
                <a:ea typeface="宋体" pitchFamily="2" charset="-122"/>
                <a:cs typeface="Times New Roman" pitchFamily="18" charset="0"/>
              </a:rPr>
              <a:t>奏得合拍又和谐</a:t>
            </a:r>
            <a:endParaRPr kumimoji="0" lang="zh-CN" altLang="en-US" sz="2400" b="0" i="0" u="none" strike="noStrike" cap="none" normalizeH="0" baseline="0" dirty="0" smtClean="0">
              <a:ln>
                <a:noFill/>
              </a:ln>
              <a:solidFill>
                <a:schemeClr val="tx1"/>
              </a:solidFill>
              <a:effectLst/>
              <a:latin typeface="Helvetica" pitchFamily="2" charset="0"/>
              <a:ea typeface="宋体" pitchFamily="2" charset="-122"/>
            </a:endParaRPr>
          </a:p>
        </p:txBody>
      </p:sp>
      <p:pic>
        <p:nvPicPr>
          <p:cNvPr id="10" name="My Love Is Like A Red Red Rose.mp3">
            <a:hlinkClick r:id="" action="ppaction://media"/>
          </p:cNvPr>
          <p:cNvPicPr>
            <a:picLocks noRot="1" noChangeAspect="1"/>
          </p:cNvPicPr>
          <p:nvPr>
            <a:audioFile r:link="rId1"/>
          </p:nvPr>
        </p:nvPicPr>
        <p:blipFill>
          <a:blip r:embed="rId5" cstate="print"/>
          <a:stretch>
            <a:fillRect/>
          </a:stretch>
        </p:blipFill>
        <p:spPr>
          <a:xfrm>
            <a:off x="490509" y="1071546"/>
            <a:ext cx="479413" cy="479413"/>
          </a:xfrm>
          <a:prstGeom prst="rect">
            <a:avLst/>
          </a:prstGeom>
        </p:spPr>
      </p:pic>
      <p:pic>
        <p:nvPicPr>
          <p:cNvPr id="11"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7"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5" name="矩形 14"/>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465">
                                            <p:txEl>
                                              <p:pRg st="0" end="0"/>
                                            </p:txEl>
                                          </p:spTgt>
                                        </p:tgtEl>
                                        <p:attrNameLst>
                                          <p:attrName>style.visibility</p:attrName>
                                        </p:attrNameLst>
                                      </p:cBhvr>
                                      <p:to>
                                        <p:strVal val="visible"/>
                                      </p:to>
                                    </p:set>
                                    <p:animEffect transition="in" filter="fade">
                                      <p:cBhvr>
                                        <p:cTn id="7" dur="1000"/>
                                        <p:tgtEl>
                                          <p:spTgt spid="6246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465">
                                            <p:txEl>
                                              <p:pRg st="1" end="1"/>
                                            </p:txEl>
                                          </p:spTgt>
                                        </p:tgtEl>
                                        <p:attrNameLst>
                                          <p:attrName>style.visibility</p:attrName>
                                        </p:attrNameLst>
                                      </p:cBhvr>
                                      <p:to>
                                        <p:strVal val="visible"/>
                                      </p:to>
                                    </p:set>
                                    <p:animEffect transition="in" filter="fade">
                                      <p:cBhvr>
                                        <p:cTn id="11" dur="1000"/>
                                        <p:tgtEl>
                                          <p:spTgt spid="6246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2465">
                                            <p:txEl>
                                              <p:pRg st="2" end="2"/>
                                            </p:txEl>
                                          </p:spTgt>
                                        </p:tgtEl>
                                        <p:attrNameLst>
                                          <p:attrName>style.visibility</p:attrName>
                                        </p:attrNameLst>
                                      </p:cBhvr>
                                      <p:to>
                                        <p:strVal val="visible"/>
                                      </p:to>
                                    </p:set>
                                    <p:animEffect transition="in" filter="fade">
                                      <p:cBhvr>
                                        <p:cTn id="15" dur="1000"/>
                                        <p:tgtEl>
                                          <p:spTgt spid="62465">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2465">
                                            <p:txEl>
                                              <p:pRg st="3" end="3"/>
                                            </p:txEl>
                                          </p:spTgt>
                                        </p:tgtEl>
                                        <p:attrNameLst>
                                          <p:attrName>style.visibility</p:attrName>
                                        </p:attrNameLst>
                                      </p:cBhvr>
                                      <p:to>
                                        <p:strVal val="visible"/>
                                      </p:to>
                                    </p:set>
                                    <p:animEffect transition="in" filter="fade">
                                      <p:cBhvr>
                                        <p:cTn id="19" dur="1000"/>
                                        <p:tgtEl>
                                          <p:spTgt spid="62465">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2465">
                                            <p:txEl>
                                              <p:pRg st="4" end="4"/>
                                            </p:txEl>
                                          </p:spTgt>
                                        </p:tgtEl>
                                        <p:attrNameLst>
                                          <p:attrName>style.visibility</p:attrName>
                                        </p:attrNameLst>
                                      </p:cBhvr>
                                      <p:to>
                                        <p:strVal val="visible"/>
                                      </p:to>
                                    </p:set>
                                    <p:animEffect transition="in" filter="fade">
                                      <p:cBhvr>
                                        <p:cTn id="23" dur="1000"/>
                                        <p:tgtEl>
                                          <p:spTgt spid="62465">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62465">
                                            <p:txEl>
                                              <p:pRg st="5" end="5"/>
                                            </p:txEl>
                                          </p:spTgt>
                                        </p:tgtEl>
                                        <p:attrNameLst>
                                          <p:attrName>style.visibility</p:attrName>
                                        </p:attrNameLst>
                                      </p:cBhvr>
                                      <p:to>
                                        <p:strVal val="visible"/>
                                      </p:to>
                                    </p:set>
                                    <p:animEffect transition="in" filter="fade">
                                      <p:cBhvr>
                                        <p:cTn id="27" dur="1000"/>
                                        <p:tgtEl>
                                          <p:spTgt spid="62465">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62465">
                                            <p:txEl>
                                              <p:pRg st="6" end="6"/>
                                            </p:txEl>
                                          </p:spTgt>
                                        </p:tgtEl>
                                        <p:attrNameLst>
                                          <p:attrName>style.visibility</p:attrName>
                                        </p:attrNameLst>
                                      </p:cBhvr>
                                      <p:to>
                                        <p:strVal val="visible"/>
                                      </p:to>
                                    </p:set>
                                    <p:animEffect transition="in" filter="fade">
                                      <p:cBhvr>
                                        <p:cTn id="31" dur="1000"/>
                                        <p:tgtEl>
                                          <p:spTgt spid="62465">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62465">
                                            <p:txEl>
                                              <p:pRg st="7" end="7"/>
                                            </p:txEl>
                                          </p:spTgt>
                                        </p:tgtEl>
                                        <p:attrNameLst>
                                          <p:attrName>style.visibility</p:attrName>
                                        </p:attrNameLst>
                                      </p:cBhvr>
                                      <p:to>
                                        <p:strVal val="visible"/>
                                      </p:to>
                                    </p:set>
                                    <p:animEffect transition="in" filter="fade">
                                      <p:cBhvr>
                                        <p:cTn id="35" dur="1000"/>
                                        <p:tgtEl>
                                          <p:spTgt spid="6246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4">
                <p:cTn id="44"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14" grpId="0" animBg="1"/>
      <p:bldP spid="6246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右箭头 13">
            <a:hlinkClick r:id="" action="ppaction://hlinkshowjump?jump=nextslide"/>
          </p:cNvPr>
          <p:cNvSpPr/>
          <p:nvPr/>
        </p:nvSpPr>
        <p:spPr>
          <a:xfrm>
            <a:off x="5035398"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751719" y="1714488"/>
            <a:ext cx="6083879" cy="1200329"/>
          </a:xfrm>
          <a:prstGeom prst="rect">
            <a:avLst/>
          </a:prstGeom>
        </p:spPr>
        <p:txBody>
          <a:bodyPr wrap="square">
            <a:spAutoFit/>
          </a:bodyPr>
          <a:lstStyle/>
          <a:p>
            <a:pPr algn="ctr"/>
            <a:r>
              <a:rPr lang="en-US" sz="2400" dirty="0" smtClean="0">
                <a:latin typeface="Helvetica" pitchFamily="2" charset="0"/>
              </a:rPr>
              <a:t>My Love Is Like A Red </a:t>
            </a:r>
            <a:r>
              <a:rPr lang="en-US" sz="2400" dirty="0" err="1" smtClean="0">
                <a:latin typeface="Helvetica" pitchFamily="2" charset="0"/>
              </a:rPr>
              <a:t>Red</a:t>
            </a:r>
            <a:r>
              <a:rPr lang="en-US" sz="2400" dirty="0" smtClean="0">
                <a:latin typeface="Helvetica" pitchFamily="2" charset="0"/>
              </a:rPr>
              <a:t> Rose</a:t>
            </a:r>
            <a:endParaRPr lang="zh-CN" altLang="en-US" sz="2400" dirty="0" smtClean="0">
              <a:latin typeface="Helvetica" pitchFamily="2" charset="0"/>
            </a:endParaRPr>
          </a:p>
          <a:p>
            <a:pPr algn="ctr"/>
            <a:r>
              <a:rPr lang="zh-CN" altLang="en-US" sz="2400" dirty="0" smtClean="0">
                <a:latin typeface="Helvetica" pitchFamily="2" charset="0"/>
              </a:rPr>
              <a:t>我的爱人像朵红红的玫瑰</a:t>
            </a:r>
          </a:p>
          <a:p>
            <a:r>
              <a:rPr lang="en-US" sz="2400" dirty="0" smtClean="0">
                <a:latin typeface="Helvetica" pitchFamily="2" charset="0"/>
              </a:rPr>
              <a:t>                      </a:t>
            </a:r>
            <a:r>
              <a:rPr lang="en-US" sz="2200" dirty="0" smtClean="0">
                <a:latin typeface="Helvetica" pitchFamily="2" charset="0"/>
              </a:rPr>
              <a:t>----Robert Burns </a:t>
            </a:r>
            <a:r>
              <a:rPr lang="zh-CN" altLang="en-US" sz="2200" dirty="0" smtClean="0">
                <a:latin typeface="Helvetica" pitchFamily="2" charset="0"/>
              </a:rPr>
              <a:t>罗伯特</a:t>
            </a:r>
            <a:r>
              <a:rPr lang="en-US" altLang="zh-CN" sz="2200" dirty="0" smtClean="0">
                <a:latin typeface="Helvetica" pitchFamily="2" charset="0"/>
              </a:rPr>
              <a:t>·</a:t>
            </a:r>
            <a:r>
              <a:rPr lang="zh-CN" altLang="en-US" sz="2200" dirty="0" smtClean="0">
                <a:latin typeface="Helvetica" pitchFamily="2" charset="0"/>
              </a:rPr>
              <a:t>彭斯</a:t>
            </a:r>
            <a:endParaRPr lang="zh-CN" altLang="en-US" sz="2200" dirty="0">
              <a:latin typeface="Helvetica" pitchFamily="2" charset="0"/>
            </a:endParaRPr>
          </a:p>
        </p:txBody>
      </p:sp>
      <p:sp>
        <p:nvSpPr>
          <p:cNvPr id="62465" name="Rectangle 1"/>
          <p:cNvSpPr>
            <a:spLocks noChangeArrowheads="1"/>
          </p:cNvSpPr>
          <p:nvPr/>
        </p:nvSpPr>
        <p:spPr bwMode="auto">
          <a:xfrm>
            <a:off x="674131" y="3071810"/>
            <a:ext cx="6161467"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As fair art thou, my bonnie lass,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我的好姑娘，多么美丽的人儿</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So deep in love am I;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请看我，多么深挚的爱情</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And I will love thee still, my dear,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亲爱的，我永远爱你</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Till all the seas gone dry.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纵使大海干涸水流尽</a:t>
            </a:r>
            <a:endParaRPr kumimoji="0" lang="zh-CN" altLang="en-US" sz="2400" b="0" i="0" u="none" strike="noStrike" cap="none" normalizeH="0" baseline="0" dirty="0" smtClean="0">
              <a:ln>
                <a:noFill/>
              </a:ln>
              <a:solidFill>
                <a:schemeClr val="tx1"/>
              </a:solidFill>
              <a:effectLst/>
              <a:latin typeface="Helvetica" pitchFamily="2" charset="0"/>
              <a:ea typeface="宋体" pitchFamily="2" charset="-122"/>
            </a:endParaRPr>
          </a:p>
        </p:txBody>
      </p:sp>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465">
                                            <p:txEl>
                                              <p:pRg st="0" end="0"/>
                                            </p:txEl>
                                          </p:spTgt>
                                        </p:tgtEl>
                                        <p:attrNameLst>
                                          <p:attrName>style.visibility</p:attrName>
                                        </p:attrNameLst>
                                      </p:cBhvr>
                                      <p:to>
                                        <p:strVal val="visible"/>
                                      </p:to>
                                    </p:set>
                                    <p:animEffect transition="in" filter="fade">
                                      <p:cBhvr>
                                        <p:cTn id="7" dur="1000"/>
                                        <p:tgtEl>
                                          <p:spTgt spid="6246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465">
                                            <p:txEl>
                                              <p:pRg st="1" end="1"/>
                                            </p:txEl>
                                          </p:spTgt>
                                        </p:tgtEl>
                                        <p:attrNameLst>
                                          <p:attrName>style.visibility</p:attrName>
                                        </p:attrNameLst>
                                      </p:cBhvr>
                                      <p:to>
                                        <p:strVal val="visible"/>
                                      </p:to>
                                    </p:set>
                                    <p:animEffect transition="in" filter="fade">
                                      <p:cBhvr>
                                        <p:cTn id="11" dur="1000"/>
                                        <p:tgtEl>
                                          <p:spTgt spid="6246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2465">
                                            <p:txEl>
                                              <p:pRg st="2" end="2"/>
                                            </p:txEl>
                                          </p:spTgt>
                                        </p:tgtEl>
                                        <p:attrNameLst>
                                          <p:attrName>style.visibility</p:attrName>
                                        </p:attrNameLst>
                                      </p:cBhvr>
                                      <p:to>
                                        <p:strVal val="visible"/>
                                      </p:to>
                                    </p:set>
                                    <p:animEffect transition="in" filter="fade">
                                      <p:cBhvr>
                                        <p:cTn id="15" dur="1000"/>
                                        <p:tgtEl>
                                          <p:spTgt spid="62465">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2465">
                                            <p:txEl>
                                              <p:pRg st="3" end="3"/>
                                            </p:txEl>
                                          </p:spTgt>
                                        </p:tgtEl>
                                        <p:attrNameLst>
                                          <p:attrName>style.visibility</p:attrName>
                                        </p:attrNameLst>
                                      </p:cBhvr>
                                      <p:to>
                                        <p:strVal val="visible"/>
                                      </p:to>
                                    </p:set>
                                    <p:animEffect transition="in" filter="fade">
                                      <p:cBhvr>
                                        <p:cTn id="19" dur="1000"/>
                                        <p:tgtEl>
                                          <p:spTgt spid="62465">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2465">
                                            <p:txEl>
                                              <p:pRg st="4" end="4"/>
                                            </p:txEl>
                                          </p:spTgt>
                                        </p:tgtEl>
                                        <p:attrNameLst>
                                          <p:attrName>style.visibility</p:attrName>
                                        </p:attrNameLst>
                                      </p:cBhvr>
                                      <p:to>
                                        <p:strVal val="visible"/>
                                      </p:to>
                                    </p:set>
                                    <p:animEffect transition="in" filter="fade">
                                      <p:cBhvr>
                                        <p:cTn id="23" dur="1000"/>
                                        <p:tgtEl>
                                          <p:spTgt spid="62465">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62465">
                                            <p:txEl>
                                              <p:pRg st="5" end="5"/>
                                            </p:txEl>
                                          </p:spTgt>
                                        </p:tgtEl>
                                        <p:attrNameLst>
                                          <p:attrName>style.visibility</p:attrName>
                                        </p:attrNameLst>
                                      </p:cBhvr>
                                      <p:to>
                                        <p:strVal val="visible"/>
                                      </p:to>
                                    </p:set>
                                    <p:animEffect transition="in" filter="fade">
                                      <p:cBhvr>
                                        <p:cTn id="27" dur="1000"/>
                                        <p:tgtEl>
                                          <p:spTgt spid="62465">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62465">
                                            <p:txEl>
                                              <p:pRg st="6" end="6"/>
                                            </p:txEl>
                                          </p:spTgt>
                                        </p:tgtEl>
                                        <p:attrNameLst>
                                          <p:attrName>style.visibility</p:attrName>
                                        </p:attrNameLst>
                                      </p:cBhvr>
                                      <p:to>
                                        <p:strVal val="visible"/>
                                      </p:to>
                                    </p:set>
                                    <p:animEffect transition="in" filter="fade">
                                      <p:cBhvr>
                                        <p:cTn id="31" dur="1000"/>
                                        <p:tgtEl>
                                          <p:spTgt spid="62465">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62465">
                                            <p:txEl>
                                              <p:pRg st="7" end="7"/>
                                            </p:txEl>
                                          </p:spTgt>
                                        </p:tgtEl>
                                        <p:attrNameLst>
                                          <p:attrName>style.visibility</p:attrName>
                                        </p:attrNameLst>
                                      </p:cBhvr>
                                      <p:to>
                                        <p:strVal val="visible"/>
                                      </p:to>
                                    </p:set>
                                    <p:animEffect transition="in" filter="fade">
                                      <p:cBhvr>
                                        <p:cTn id="35" dur="1000"/>
                                        <p:tgtEl>
                                          <p:spTgt spid="6246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246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右箭头 13">
            <a:hlinkClick r:id="" action="ppaction://hlinkshowjump?jump=nextslide"/>
          </p:cNvPr>
          <p:cNvSpPr/>
          <p:nvPr/>
        </p:nvSpPr>
        <p:spPr>
          <a:xfrm>
            <a:off x="5035398"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751719" y="1785926"/>
            <a:ext cx="6083879" cy="1200329"/>
          </a:xfrm>
          <a:prstGeom prst="rect">
            <a:avLst/>
          </a:prstGeom>
        </p:spPr>
        <p:txBody>
          <a:bodyPr wrap="square">
            <a:spAutoFit/>
          </a:bodyPr>
          <a:lstStyle/>
          <a:p>
            <a:pPr algn="ctr"/>
            <a:r>
              <a:rPr lang="en-US" sz="2400" dirty="0" smtClean="0">
                <a:latin typeface="Helvetica" pitchFamily="2" charset="0"/>
              </a:rPr>
              <a:t>My Love Is Like A Red </a:t>
            </a:r>
            <a:r>
              <a:rPr lang="en-US" sz="2400" dirty="0" err="1" smtClean="0">
                <a:latin typeface="Helvetica" pitchFamily="2" charset="0"/>
              </a:rPr>
              <a:t>Red</a:t>
            </a:r>
            <a:r>
              <a:rPr lang="en-US" sz="2400" dirty="0" smtClean="0">
                <a:latin typeface="Helvetica" pitchFamily="2" charset="0"/>
              </a:rPr>
              <a:t> Rose</a:t>
            </a:r>
            <a:endParaRPr lang="zh-CN" altLang="en-US" sz="2400" dirty="0" smtClean="0">
              <a:latin typeface="Helvetica" pitchFamily="2" charset="0"/>
            </a:endParaRPr>
          </a:p>
          <a:p>
            <a:pPr algn="ctr"/>
            <a:r>
              <a:rPr lang="zh-CN" altLang="en-US" sz="2400" dirty="0" smtClean="0">
                <a:latin typeface="Helvetica" pitchFamily="2" charset="0"/>
              </a:rPr>
              <a:t>我的爱人像朵红红的玫瑰</a:t>
            </a:r>
          </a:p>
          <a:p>
            <a:r>
              <a:rPr lang="en-US" sz="2400" dirty="0" smtClean="0">
                <a:latin typeface="Helvetica" pitchFamily="2" charset="0"/>
              </a:rPr>
              <a:t>                      </a:t>
            </a:r>
            <a:r>
              <a:rPr lang="en-US" sz="2200" dirty="0" smtClean="0">
                <a:latin typeface="Helvetica" pitchFamily="2" charset="0"/>
              </a:rPr>
              <a:t>----Robert Burns </a:t>
            </a:r>
            <a:r>
              <a:rPr lang="zh-CN" altLang="en-US" sz="2200" dirty="0" smtClean="0">
                <a:latin typeface="Helvetica" pitchFamily="2" charset="0"/>
              </a:rPr>
              <a:t>罗伯特</a:t>
            </a:r>
            <a:r>
              <a:rPr lang="en-US" altLang="zh-CN" sz="2200" dirty="0" smtClean="0">
                <a:latin typeface="Helvetica" pitchFamily="2" charset="0"/>
              </a:rPr>
              <a:t>·</a:t>
            </a:r>
            <a:r>
              <a:rPr lang="zh-CN" altLang="en-US" sz="2200" dirty="0" smtClean="0">
                <a:latin typeface="Helvetica" pitchFamily="2" charset="0"/>
              </a:rPr>
              <a:t>彭斯</a:t>
            </a:r>
            <a:endParaRPr lang="zh-CN" altLang="en-US" sz="2200" dirty="0">
              <a:latin typeface="Helvetica" pitchFamily="2" charset="0"/>
            </a:endParaRPr>
          </a:p>
        </p:txBody>
      </p:sp>
      <p:sp>
        <p:nvSpPr>
          <p:cNvPr id="62465" name="Rectangle 1"/>
          <p:cNvSpPr>
            <a:spLocks noChangeArrowheads="1"/>
          </p:cNvSpPr>
          <p:nvPr/>
        </p:nvSpPr>
        <p:spPr bwMode="auto">
          <a:xfrm>
            <a:off x="674131" y="3310970"/>
            <a:ext cx="6161467"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Till all the seas gang dry, my dear,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纵使大海干涸水流尽</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And the rocks melt with the sun;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太阳将岩石烧作灰尘</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I will love thee still, my dear,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亲爱的，我永远爱你</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While the sands of life shall run.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只要我一息犹存</a:t>
            </a:r>
          </a:p>
        </p:txBody>
      </p:sp>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465">
                                            <p:txEl>
                                              <p:pRg st="0" end="0"/>
                                            </p:txEl>
                                          </p:spTgt>
                                        </p:tgtEl>
                                        <p:attrNameLst>
                                          <p:attrName>style.visibility</p:attrName>
                                        </p:attrNameLst>
                                      </p:cBhvr>
                                      <p:to>
                                        <p:strVal val="visible"/>
                                      </p:to>
                                    </p:set>
                                    <p:animEffect transition="in" filter="fade">
                                      <p:cBhvr>
                                        <p:cTn id="7" dur="1000"/>
                                        <p:tgtEl>
                                          <p:spTgt spid="6246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465">
                                            <p:txEl>
                                              <p:pRg st="1" end="1"/>
                                            </p:txEl>
                                          </p:spTgt>
                                        </p:tgtEl>
                                        <p:attrNameLst>
                                          <p:attrName>style.visibility</p:attrName>
                                        </p:attrNameLst>
                                      </p:cBhvr>
                                      <p:to>
                                        <p:strVal val="visible"/>
                                      </p:to>
                                    </p:set>
                                    <p:animEffect transition="in" filter="fade">
                                      <p:cBhvr>
                                        <p:cTn id="11" dur="1000"/>
                                        <p:tgtEl>
                                          <p:spTgt spid="6246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2465">
                                            <p:txEl>
                                              <p:pRg st="2" end="2"/>
                                            </p:txEl>
                                          </p:spTgt>
                                        </p:tgtEl>
                                        <p:attrNameLst>
                                          <p:attrName>style.visibility</p:attrName>
                                        </p:attrNameLst>
                                      </p:cBhvr>
                                      <p:to>
                                        <p:strVal val="visible"/>
                                      </p:to>
                                    </p:set>
                                    <p:animEffect transition="in" filter="fade">
                                      <p:cBhvr>
                                        <p:cTn id="15" dur="1000"/>
                                        <p:tgtEl>
                                          <p:spTgt spid="62465">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2465">
                                            <p:txEl>
                                              <p:pRg st="3" end="3"/>
                                            </p:txEl>
                                          </p:spTgt>
                                        </p:tgtEl>
                                        <p:attrNameLst>
                                          <p:attrName>style.visibility</p:attrName>
                                        </p:attrNameLst>
                                      </p:cBhvr>
                                      <p:to>
                                        <p:strVal val="visible"/>
                                      </p:to>
                                    </p:set>
                                    <p:animEffect transition="in" filter="fade">
                                      <p:cBhvr>
                                        <p:cTn id="19" dur="1000"/>
                                        <p:tgtEl>
                                          <p:spTgt spid="62465">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2465">
                                            <p:txEl>
                                              <p:pRg st="4" end="4"/>
                                            </p:txEl>
                                          </p:spTgt>
                                        </p:tgtEl>
                                        <p:attrNameLst>
                                          <p:attrName>style.visibility</p:attrName>
                                        </p:attrNameLst>
                                      </p:cBhvr>
                                      <p:to>
                                        <p:strVal val="visible"/>
                                      </p:to>
                                    </p:set>
                                    <p:animEffect transition="in" filter="fade">
                                      <p:cBhvr>
                                        <p:cTn id="23" dur="1000"/>
                                        <p:tgtEl>
                                          <p:spTgt spid="62465">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62465">
                                            <p:txEl>
                                              <p:pRg st="5" end="5"/>
                                            </p:txEl>
                                          </p:spTgt>
                                        </p:tgtEl>
                                        <p:attrNameLst>
                                          <p:attrName>style.visibility</p:attrName>
                                        </p:attrNameLst>
                                      </p:cBhvr>
                                      <p:to>
                                        <p:strVal val="visible"/>
                                      </p:to>
                                    </p:set>
                                    <p:animEffect transition="in" filter="fade">
                                      <p:cBhvr>
                                        <p:cTn id="27" dur="1000"/>
                                        <p:tgtEl>
                                          <p:spTgt spid="62465">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62465">
                                            <p:txEl>
                                              <p:pRg st="6" end="6"/>
                                            </p:txEl>
                                          </p:spTgt>
                                        </p:tgtEl>
                                        <p:attrNameLst>
                                          <p:attrName>style.visibility</p:attrName>
                                        </p:attrNameLst>
                                      </p:cBhvr>
                                      <p:to>
                                        <p:strVal val="visible"/>
                                      </p:to>
                                    </p:set>
                                    <p:animEffect transition="in" filter="fade">
                                      <p:cBhvr>
                                        <p:cTn id="31" dur="1000"/>
                                        <p:tgtEl>
                                          <p:spTgt spid="62465">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62465">
                                            <p:txEl>
                                              <p:pRg st="7" end="7"/>
                                            </p:txEl>
                                          </p:spTgt>
                                        </p:tgtEl>
                                        <p:attrNameLst>
                                          <p:attrName>style.visibility</p:attrName>
                                        </p:attrNameLst>
                                      </p:cBhvr>
                                      <p:to>
                                        <p:strVal val="visible"/>
                                      </p:to>
                                    </p:set>
                                    <p:animEffect transition="in" filter="fade">
                                      <p:cBhvr>
                                        <p:cTn id="35" dur="1000"/>
                                        <p:tgtEl>
                                          <p:spTgt spid="6246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246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矩形 7"/>
          <p:cNvSpPr/>
          <p:nvPr/>
        </p:nvSpPr>
        <p:spPr>
          <a:xfrm>
            <a:off x="751719" y="1785926"/>
            <a:ext cx="6083879" cy="1200329"/>
          </a:xfrm>
          <a:prstGeom prst="rect">
            <a:avLst/>
          </a:prstGeom>
        </p:spPr>
        <p:txBody>
          <a:bodyPr wrap="square">
            <a:spAutoFit/>
          </a:bodyPr>
          <a:lstStyle/>
          <a:p>
            <a:pPr algn="ctr"/>
            <a:r>
              <a:rPr lang="en-US" sz="2400" dirty="0" smtClean="0">
                <a:latin typeface="Helvetica" pitchFamily="2" charset="0"/>
              </a:rPr>
              <a:t>My Love Is Like A Red </a:t>
            </a:r>
            <a:r>
              <a:rPr lang="en-US" sz="2400" dirty="0" err="1" smtClean="0">
                <a:latin typeface="Helvetica" pitchFamily="2" charset="0"/>
              </a:rPr>
              <a:t>Red</a:t>
            </a:r>
            <a:r>
              <a:rPr lang="en-US" sz="2400" dirty="0" smtClean="0">
                <a:latin typeface="Helvetica" pitchFamily="2" charset="0"/>
              </a:rPr>
              <a:t> Rose</a:t>
            </a:r>
            <a:endParaRPr lang="zh-CN" altLang="en-US" sz="2400" dirty="0" smtClean="0">
              <a:latin typeface="Helvetica" pitchFamily="2" charset="0"/>
            </a:endParaRPr>
          </a:p>
          <a:p>
            <a:pPr algn="ctr"/>
            <a:r>
              <a:rPr lang="zh-CN" altLang="en-US" sz="2400" dirty="0" smtClean="0">
                <a:latin typeface="Helvetica" pitchFamily="2" charset="0"/>
              </a:rPr>
              <a:t>我的爱人像朵红红的玫瑰</a:t>
            </a:r>
          </a:p>
          <a:p>
            <a:r>
              <a:rPr lang="en-US" sz="2400" dirty="0" smtClean="0">
                <a:latin typeface="Helvetica" pitchFamily="2" charset="0"/>
              </a:rPr>
              <a:t>                      </a:t>
            </a:r>
            <a:r>
              <a:rPr lang="en-US" sz="2200" dirty="0" smtClean="0">
                <a:latin typeface="Helvetica" pitchFamily="2" charset="0"/>
              </a:rPr>
              <a:t>----Robert Burns </a:t>
            </a:r>
            <a:r>
              <a:rPr lang="zh-CN" altLang="en-US" sz="2200" dirty="0" smtClean="0">
                <a:latin typeface="Helvetica" pitchFamily="2" charset="0"/>
              </a:rPr>
              <a:t>罗伯特</a:t>
            </a:r>
            <a:r>
              <a:rPr lang="en-US" altLang="zh-CN" sz="2200" dirty="0" smtClean="0">
                <a:latin typeface="Helvetica" pitchFamily="2" charset="0"/>
              </a:rPr>
              <a:t>·</a:t>
            </a:r>
            <a:r>
              <a:rPr lang="zh-CN" altLang="en-US" sz="2200" dirty="0" smtClean="0">
                <a:latin typeface="Helvetica" pitchFamily="2" charset="0"/>
              </a:rPr>
              <a:t>彭斯</a:t>
            </a:r>
            <a:endParaRPr lang="zh-CN" altLang="en-US" sz="2200" dirty="0">
              <a:latin typeface="Helvetica" pitchFamily="2" charset="0"/>
            </a:endParaRPr>
          </a:p>
        </p:txBody>
      </p:sp>
      <p:sp>
        <p:nvSpPr>
          <p:cNvPr id="62465" name="Rectangle 1"/>
          <p:cNvSpPr>
            <a:spLocks noChangeArrowheads="1"/>
          </p:cNvSpPr>
          <p:nvPr/>
        </p:nvSpPr>
        <p:spPr bwMode="auto">
          <a:xfrm>
            <a:off x="674131" y="3310970"/>
            <a:ext cx="6161467"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And fare thee well, my only love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珍重吧，我唯一的爱人</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And fare thee well, a while!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珍重吧，让我们暂时别离</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And I will come again, my love,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但我定要回来</a:t>
            </a:r>
          </a:p>
          <a:p>
            <a:pPr lvl="0" indent="266700" fontAlgn="base">
              <a:spcBef>
                <a:spcPct val="0"/>
              </a:spcBef>
              <a:spcAft>
                <a:spcPct val="0"/>
              </a:spcAft>
            </a:pPr>
            <a:r>
              <a:rPr lang="en-US" altLang="zh-CN" sz="2400" dirty="0" smtClean="0">
                <a:latin typeface="Helvetica" pitchFamily="2" charset="0"/>
                <a:ea typeface="宋体" pitchFamily="2" charset="-122"/>
                <a:cs typeface="Times New Roman" pitchFamily="18" charset="0"/>
              </a:rPr>
              <a:t>Though it were ten thousand mile.      </a:t>
            </a:r>
          </a:p>
          <a:p>
            <a:pPr lvl="0" indent="266700" fontAlgn="base">
              <a:spcBef>
                <a:spcPct val="0"/>
              </a:spcBef>
              <a:spcAft>
                <a:spcPct val="0"/>
              </a:spcAft>
            </a:pPr>
            <a:r>
              <a:rPr lang="zh-CN" altLang="en-US" sz="2400" dirty="0" smtClean="0">
                <a:latin typeface="Helvetica" pitchFamily="2" charset="0"/>
                <a:ea typeface="宋体" pitchFamily="2" charset="-122"/>
                <a:cs typeface="Times New Roman" pitchFamily="18" charset="0"/>
              </a:rPr>
              <a:t>哪怕千里万里！</a:t>
            </a:r>
          </a:p>
        </p:txBody>
      </p:sp>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465">
                                            <p:txEl>
                                              <p:pRg st="0" end="0"/>
                                            </p:txEl>
                                          </p:spTgt>
                                        </p:tgtEl>
                                        <p:attrNameLst>
                                          <p:attrName>style.visibility</p:attrName>
                                        </p:attrNameLst>
                                      </p:cBhvr>
                                      <p:to>
                                        <p:strVal val="visible"/>
                                      </p:to>
                                    </p:set>
                                    <p:animEffect transition="in" filter="fade">
                                      <p:cBhvr>
                                        <p:cTn id="7" dur="1000"/>
                                        <p:tgtEl>
                                          <p:spTgt spid="6246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465">
                                            <p:txEl>
                                              <p:pRg st="1" end="1"/>
                                            </p:txEl>
                                          </p:spTgt>
                                        </p:tgtEl>
                                        <p:attrNameLst>
                                          <p:attrName>style.visibility</p:attrName>
                                        </p:attrNameLst>
                                      </p:cBhvr>
                                      <p:to>
                                        <p:strVal val="visible"/>
                                      </p:to>
                                    </p:set>
                                    <p:animEffect transition="in" filter="fade">
                                      <p:cBhvr>
                                        <p:cTn id="11" dur="1000"/>
                                        <p:tgtEl>
                                          <p:spTgt spid="6246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2465">
                                            <p:txEl>
                                              <p:pRg st="2" end="2"/>
                                            </p:txEl>
                                          </p:spTgt>
                                        </p:tgtEl>
                                        <p:attrNameLst>
                                          <p:attrName>style.visibility</p:attrName>
                                        </p:attrNameLst>
                                      </p:cBhvr>
                                      <p:to>
                                        <p:strVal val="visible"/>
                                      </p:to>
                                    </p:set>
                                    <p:animEffect transition="in" filter="fade">
                                      <p:cBhvr>
                                        <p:cTn id="15" dur="1000"/>
                                        <p:tgtEl>
                                          <p:spTgt spid="62465">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2465">
                                            <p:txEl>
                                              <p:pRg st="3" end="3"/>
                                            </p:txEl>
                                          </p:spTgt>
                                        </p:tgtEl>
                                        <p:attrNameLst>
                                          <p:attrName>style.visibility</p:attrName>
                                        </p:attrNameLst>
                                      </p:cBhvr>
                                      <p:to>
                                        <p:strVal val="visible"/>
                                      </p:to>
                                    </p:set>
                                    <p:animEffect transition="in" filter="fade">
                                      <p:cBhvr>
                                        <p:cTn id="19" dur="1000"/>
                                        <p:tgtEl>
                                          <p:spTgt spid="62465">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2465">
                                            <p:txEl>
                                              <p:pRg st="4" end="4"/>
                                            </p:txEl>
                                          </p:spTgt>
                                        </p:tgtEl>
                                        <p:attrNameLst>
                                          <p:attrName>style.visibility</p:attrName>
                                        </p:attrNameLst>
                                      </p:cBhvr>
                                      <p:to>
                                        <p:strVal val="visible"/>
                                      </p:to>
                                    </p:set>
                                    <p:animEffect transition="in" filter="fade">
                                      <p:cBhvr>
                                        <p:cTn id="23" dur="1000"/>
                                        <p:tgtEl>
                                          <p:spTgt spid="62465">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62465">
                                            <p:txEl>
                                              <p:pRg st="5" end="5"/>
                                            </p:txEl>
                                          </p:spTgt>
                                        </p:tgtEl>
                                        <p:attrNameLst>
                                          <p:attrName>style.visibility</p:attrName>
                                        </p:attrNameLst>
                                      </p:cBhvr>
                                      <p:to>
                                        <p:strVal val="visible"/>
                                      </p:to>
                                    </p:set>
                                    <p:animEffect transition="in" filter="fade">
                                      <p:cBhvr>
                                        <p:cTn id="27" dur="1000"/>
                                        <p:tgtEl>
                                          <p:spTgt spid="62465">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62465">
                                            <p:txEl>
                                              <p:pRg st="6" end="6"/>
                                            </p:txEl>
                                          </p:spTgt>
                                        </p:tgtEl>
                                        <p:attrNameLst>
                                          <p:attrName>style.visibility</p:attrName>
                                        </p:attrNameLst>
                                      </p:cBhvr>
                                      <p:to>
                                        <p:strVal val="visible"/>
                                      </p:to>
                                    </p:set>
                                    <p:animEffect transition="in" filter="fade">
                                      <p:cBhvr>
                                        <p:cTn id="31" dur="1000"/>
                                        <p:tgtEl>
                                          <p:spTgt spid="62465">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62465">
                                            <p:txEl>
                                              <p:pRg st="7" end="7"/>
                                            </p:txEl>
                                          </p:spTgt>
                                        </p:tgtEl>
                                        <p:attrNameLst>
                                          <p:attrName>style.visibility</p:attrName>
                                        </p:attrNameLst>
                                      </p:cBhvr>
                                      <p:to>
                                        <p:strVal val="visible"/>
                                      </p:to>
                                    </p:set>
                                    <p:animEffect transition="in" filter="fade">
                                      <p:cBhvr>
                                        <p:cTn id="35" dur="1000"/>
                                        <p:tgtEl>
                                          <p:spTgt spid="6246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65328" y="2682429"/>
            <a:ext cx="6192688"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marL="355600" indent="-355600"/>
            <a:r>
              <a:rPr lang="en-US" sz="2400" dirty="0" smtClean="0">
                <a:latin typeface="Helvetica" pitchFamily="2" charset="0"/>
                <a:ea typeface="华文楷体"/>
              </a:rPr>
              <a:t>a. </a:t>
            </a:r>
            <a:r>
              <a:rPr lang="zh-CN" altLang="en-US" sz="2400" dirty="0" smtClean="0">
                <a:latin typeface="Helvetica" pitchFamily="2" charset="0"/>
                <a:ea typeface="华文楷体"/>
              </a:rPr>
              <a:t>生活像一具大秋千</a:t>
            </a:r>
            <a:r>
              <a:rPr lang="en-US" altLang="zh-CN" sz="2400" dirty="0" smtClean="0">
                <a:latin typeface="Helvetica" pitchFamily="2" charset="0"/>
                <a:ea typeface="华文楷体"/>
              </a:rPr>
              <a:t>(swing)</a:t>
            </a:r>
            <a:r>
              <a:rPr lang="zh-CN" altLang="en-US" sz="2400" dirty="0" smtClean="0">
                <a:latin typeface="Helvetica" pitchFamily="2" charset="0"/>
                <a:ea typeface="华文楷体"/>
              </a:rPr>
              <a:t>，总在开心和忧愁间摇摆</a:t>
            </a:r>
            <a:r>
              <a:rPr lang="en-US" altLang="zh-CN" sz="2400" dirty="0" smtClean="0">
                <a:latin typeface="Helvetica" pitchFamily="2" charset="0"/>
                <a:ea typeface="华文楷体"/>
              </a:rPr>
              <a:t>(dangle)</a:t>
            </a:r>
            <a:r>
              <a:rPr lang="zh-CN" altLang="en-US" sz="2400" dirty="0" smtClean="0">
                <a:latin typeface="Helvetica" pitchFamily="2" charset="0"/>
                <a:ea typeface="华文楷体"/>
              </a:rPr>
              <a:t>。</a:t>
            </a:r>
          </a:p>
          <a:p>
            <a:endParaRPr lang="en-US" sz="2400" dirty="0" smtClean="0"/>
          </a:p>
          <a:p>
            <a:pPr marL="355600"/>
            <a:r>
              <a:rPr lang="en-US" sz="2400" dirty="0" smtClean="0"/>
              <a:t>Life is like </a:t>
            </a:r>
            <a:r>
              <a:rPr lang="en-US" sz="2400" u="sng" dirty="0" smtClean="0"/>
              <a:t>a big swing, dangling between the depths of happiness and sadness. </a:t>
            </a:r>
            <a:endParaRPr lang="zh-CN" altLang="en-US" sz="2400" dirty="0" smtClean="0"/>
          </a:p>
          <a:p>
            <a:endParaRPr lang="zh-CN" altLang="en-US" sz="2400" dirty="0" smtClean="0"/>
          </a:p>
        </p:txBody>
      </p:sp>
      <p:sp>
        <p:nvSpPr>
          <p:cNvPr id="14" name="右箭头 13">
            <a:hlinkClick r:id="" action="ppaction://hlinkshowjump?jump=nextslide"/>
          </p:cNvPr>
          <p:cNvSpPr/>
          <p:nvPr/>
        </p:nvSpPr>
        <p:spPr>
          <a:xfrm>
            <a:off x="4500562"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642910" y="1702346"/>
            <a:ext cx="1297150" cy="461665"/>
          </a:xfrm>
          <a:prstGeom prst="rect">
            <a:avLst/>
          </a:prstGeom>
        </p:spPr>
        <p:txBody>
          <a:bodyPr wrap="none">
            <a:spAutoFit/>
          </a:bodyPr>
          <a:lstStyle/>
          <a:p>
            <a:pPr>
              <a:defRPr/>
            </a:pPr>
            <a:r>
              <a:rPr lang="en-US" altLang="zh-CN" sz="2400" dirty="0" smtClean="0">
                <a:solidFill>
                  <a:srgbClr val="FF6600"/>
                </a:solidFill>
                <a:latin typeface="Helvetica" pitchFamily="2" charset="0"/>
              </a:rPr>
              <a:t>Practice</a:t>
            </a:r>
          </a:p>
        </p:txBody>
      </p:sp>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20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20213"/>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2643182"/>
            <a:ext cx="6192688"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marL="355600" indent="-355600"/>
            <a:r>
              <a:rPr lang="en-US" sz="2400" dirty="0" smtClean="0">
                <a:latin typeface="+mn-ea"/>
                <a:ea typeface="+mn-ea"/>
              </a:rPr>
              <a:t>b. </a:t>
            </a:r>
            <a:r>
              <a:rPr lang="zh-CN" altLang="en-US" sz="2400" dirty="0" smtClean="0">
                <a:latin typeface="Helvetica" pitchFamily="2" charset="0"/>
                <a:ea typeface="华文楷体"/>
              </a:rPr>
              <a:t>生活没有目标犹如航行没有指南针</a:t>
            </a:r>
            <a:r>
              <a:rPr lang="en-US" altLang="zh-CN" sz="2400" dirty="0" smtClean="0">
                <a:latin typeface="Helvetica" pitchFamily="2" charset="0"/>
                <a:ea typeface="华文楷体"/>
              </a:rPr>
              <a:t>(compass)</a:t>
            </a:r>
            <a:r>
              <a:rPr lang="zh-CN" altLang="en-US" sz="2400" dirty="0" smtClean="0">
                <a:latin typeface="Helvetica" pitchFamily="2" charset="0"/>
                <a:ea typeface="华文楷体"/>
              </a:rPr>
              <a:t>。</a:t>
            </a:r>
            <a:endParaRPr lang="en-US" altLang="zh-CN" sz="2400" dirty="0" smtClean="0"/>
          </a:p>
          <a:p>
            <a:endParaRPr lang="zh-CN" altLang="en-US" sz="2400" dirty="0" smtClean="0"/>
          </a:p>
          <a:p>
            <a:pPr marL="355600"/>
            <a:r>
              <a:rPr lang="en-US" sz="2400" u="sng" dirty="0" smtClean="0"/>
              <a:t>Living without an aim</a:t>
            </a:r>
            <a:r>
              <a:rPr lang="en-US" sz="2400" dirty="0" smtClean="0"/>
              <a:t> is like </a:t>
            </a:r>
            <a:r>
              <a:rPr lang="en-US" sz="2400" u="sng" dirty="0" smtClean="0"/>
              <a:t>sailing without a compass. </a:t>
            </a:r>
            <a:endParaRPr lang="zh-CN" altLang="en-US" sz="2400" dirty="0" smtClean="0"/>
          </a:p>
          <a:p>
            <a:endParaRPr lang="en-US" altLang="zh-CN" sz="2400" b="1" i="1" dirty="0"/>
          </a:p>
        </p:txBody>
      </p:sp>
      <p:sp>
        <p:nvSpPr>
          <p:cNvPr id="14" name="右箭头 13">
            <a:hlinkClick r:id="" action="ppaction://hlinkshowjump?jump=nextslide"/>
          </p:cNvPr>
          <p:cNvSpPr/>
          <p:nvPr/>
        </p:nvSpPr>
        <p:spPr>
          <a:xfrm>
            <a:off x="4500562"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642910" y="1702346"/>
            <a:ext cx="1297150" cy="461665"/>
          </a:xfrm>
          <a:prstGeom prst="rect">
            <a:avLst/>
          </a:prstGeom>
        </p:spPr>
        <p:txBody>
          <a:bodyPr wrap="none">
            <a:spAutoFit/>
          </a:bodyPr>
          <a:lstStyle/>
          <a:p>
            <a:pPr>
              <a:defRPr/>
            </a:pPr>
            <a:r>
              <a:rPr lang="en-US" altLang="zh-CN" sz="2400" dirty="0" smtClean="0">
                <a:solidFill>
                  <a:srgbClr val="FF6600"/>
                </a:solidFill>
                <a:latin typeface="Helvetica" pitchFamily="2" charset="0"/>
              </a:rPr>
              <a:t>Practice</a:t>
            </a:r>
          </a:p>
        </p:txBody>
      </p:sp>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0" name="矩形 9"/>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20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977" y="1161431"/>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71472" y="2643182"/>
            <a:ext cx="6192688"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marL="449263" indent="-449263"/>
            <a:r>
              <a:rPr lang="en-US" sz="2400" dirty="0" smtClean="0">
                <a:ea typeface="华文楷体"/>
              </a:rPr>
              <a:t>c. </a:t>
            </a:r>
            <a:r>
              <a:rPr lang="zh-CN" altLang="en-US" sz="2400" dirty="0" smtClean="0">
                <a:ea typeface="华文楷体"/>
              </a:rPr>
              <a:t>婚姻就像一座城堡</a:t>
            </a:r>
            <a:r>
              <a:rPr lang="en-US" altLang="zh-CN" sz="2400" dirty="0" smtClean="0">
                <a:ea typeface="华文楷体"/>
              </a:rPr>
              <a:t>(beleaguered fortress)</a:t>
            </a:r>
            <a:r>
              <a:rPr lang="zh-CN" altLang="en-US" sz="2400" dirty="0" smtClean="0">
                <a:ea typeface="华文楷体"/>
              </a:rPr>
              <a:t>，外面的人想进去，里面的人想出来。</a:t>
            </a:r>
            <a:endParaRPr lang="en-US" altLang="zh-CN" sz="2400" dirty="0" smtClean="0">
              <a:ea typeface="华文楷体"/>
            </a:endParaRPr>
          </a:p>
          <a:p>
            <a:pPr marL="355600"/>
            <a:endParaRPr lang="zh-CN" altLang="en-US" sz="2400" dirty="0" smtClean="0"/>
          </a:p>
          <a:p>
            <a:pPr marL="355600"/>
            <a:r>
              <a:rPr lang="en-US" sz="2400" dirty="0" smtClean="0"/>
              <a:t>Marriage is like </a:t>
            </a:r>
            <a:r>
              <a:rPr lang="en-US" sz="2400" u="sng" dirty="0" smtClean="0"/>
              <a:t>a beleaguered fortress: those who are without want to get in, and those within want to get out</a:t>
            </a:r>
            <a:r>
              <a:rPr lang="en-US" sz="2400" dirty="0" smtClean="0"/>
              <a:t>.</a:t>
            </a:r>
            <a:endParaRPr lang="zh-CN" altLang="en-US" sz="2400" dirty="0" smtClean="0"/>
          </a:p>
        </p:txBody>
      </p:sp>
      <p:sp>
        <p:nvSpPr>
          <p:cNvPr id="8" name="矩形 7"/>
          <p:cNvSpPr/>
          <p:nvPr/>
        </p:nvSpPr>
        <p:spPr>
          <a:xfrm>
            <a:off x="642910" y="1702346"/>
            <a:ext cx="1297150" cy="461665"/>
          </a:xfrm>
          <a:prstGeom prst="rect">
            <a:avLst/>
          </a:prstGeom>
        </p:spPr>
        <p:txBody>
          <a:bodyPr wrap="none">
            <a:spAutoFit/>
          </a:bodyPr>
          <a:lstStyle/>
          <a:p>
            <a:pPr>
              <a:defRPr/>
            </a:pPr>
            <a:r>
              <a:rPr lang="en-US" altLang="zh-CN" sz="2400" dirty="0" smtClean="0">
                <a:solidFill>
                  <a:srgbClr val="FF6600"/>
                </a:solidFill>
                <a:latin typeface="Helvetica" pitchFamily="2" charset="0"/>
              </a:rPr>
              <a:t>Practice</a:t>
            </a:r>
          </a:p>
        </p:txBody>
      </p:sp>
      <p:pic>
        <p:nvPicPr>
          <p:cNvPr id="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6">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9" name="矩形 8"/>
          <p:cNvSpPr/>
          <p:nvPr/>
        </p:nvSpPr>
        <p:spPr>
          <a:xfrm>
            <a:off x="3779912" y="476672"/>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Figurative language: simile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20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64760" y="5371247"/>
            <a:ext cx="6192688" cy="8104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sz="2400" dirty="0" smtClean="0"/>
              <a:t>An essay normally has three main parts: Introduction, body and conclusion.</a:t>
            </a:r>
            <a:endParaRPr lang="en-US" altLang="zh-CN" sz="2400" b="1" i="1" dirty="0"/>
          </a:p>
        </p:txBody>
      </p:sp>
      <p:grpSp>
        <p:nvGrpSpPr>
          <p:cNvPr id="7" name="组合 6"/>
          <p:cNvGrpSpPr/>
          <p:nvPr/>
        </p:nvGrpSpPr>
        <p:grpSpPr>
          <a:xfrm>
            <a:off x="2739215" y="1914920"/>
            <a:ext cx="4104456" cy="3265644"/>
            <a:chOff x="2303749" y="1660524"/>
            <a:chExt cx="4104456" cy="4119925"/>
          </a:xfrm>
        </p:grpSpPr>
        <p:sp>
          <p:nvSpPr>
            <p:cNvPr id="8" name="Rectangle 12"/>
            <p:cNvSpPr>
              <a:spLocks noChangeArrowheads="1"/>
            </p:cNvSpPr>
            <p:nvPr/>
          </p:nvSpPr>
          <p:spPr bwMode="auto">
            <a:xfrm>
              <a:off x="2303749" y="1660524"/>
              <a:ext cx="4104456" cy="66009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Introduction </a:t>
              </a:r>
              <a:endParaRPr lang="zh-CN" altLang="en-US" sz="2800" dirty="0">
                <a:latin typeface="Helvetica"/>
                <a:cs typeface="Arial" charset="0"/>
              </a:endParaRPr>
            </a:p>
          </p:txBody>
        </p:sp>
        <p:sp>
          <p:nvSpPr>
            <p:cNvPr id="9" name="Rectangle 12"/>
            <p:cNvSpPr>
              <a:spLocks noChangeArrowheads="1"/>
            </p:cNvSpPr>
            <p:nvPr/>
          </p:nvSpPr>
          <p:spPr bwMode="auto">
            <a:xfrm>
              <a:off x="2303749" y="3500437"/>
              <a:ext cx="4104456" cy="66009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Body </a:t>
              </a:r>
              <a:endParaRPr lang="zh-CN" altLang="en-US" sz="2800" dirty="0">
                <a:latin typeface="Helvetica"/>
                <a:cs typeface="Arial" charset="0"/>
              </a:endParaRPr>
            </a:p>
          </p:txBody>
        </p:sp>
        <p:sp>
          <p:nvSpPr>
            <p:cNvPr id="10" name="下箭头 9"/>
            <p:cNvSpPr/>
            <p:nvPr/>
          </p:nvSpPr>
          <p:spPr>
            <a:xfrm>
              <a:off x="3929058" y="2428868"/>
              <a:ext cx="646362" cy="7212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3925638" y="4166534"/>
              <a:ext cx="646362" cy="83410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2"/>
            <p:cNvSpPr>
              <a:spLocks noChangeArrowheads="1"/>
            </p:cNvSpPr>
            <p:nvPr/>
          </p:nvSpPr>
          <p:spPr bwMode="auto">
            <a:xfrm>
              <a:off x="2303749" y="5120357"/>
              <a:ext cx="4104456" cy="66009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Concluding </a:t>
              </a:r>
              <a:r>
                <a:rPr lang="en-US" altLang="zh-CN" sz="2800" dirty="0" smtClean="0">
                  <a:latin typeface="Helvetica"/>
                  <a:cs typeface="Arial" charset="0"/>
                </a:rPr>
                <a:t>part</a:t>
              </a:r>
              <a:endParaRPr lang="en-US" altLang="zh-CN" sz="2800" dirty="0">
                <a:latin typeface="Helvetica"/>
                <a:cs typeface="Arial" charset="0"/>
              </a:endParaRPr>
            </a:p>
          </p:txBody>
        </p:sp>
      </p:grpSp>
      <p:sp>
        <p:nvSpPr>
          <p:cNvPr id="16" name="矩形 15"/>
          <p:cNvSpPr/>
          <p:nvPr/>
        </p:nvSpPr>
        <p:spPr>
          <a:xfrm>
            <a:off x="1264760" y="1156744"/>
            <a:ext cx="4172937" cy="461665"/>
          </a:xfrm>
          <a:prstGeom prst="rect">
            <a:avLst/>
          </a:prstGeom>
        </p:spPr>
        <p:txBody>
          <a:bodyPr wrap="none">
            <a:spAutoFit/>
          </a:bodyPr>
          <a:lstStyle/>
          <a:p>
            <a:pPr>
              <a:defRPr/>
            </a:pPr>
            <a:r>
              <a:rPr lang="en-US" altLang="zh-CN" sz="2400" dirty="0" smtClean="0">
                <a:solidFill>
                  <a:srgbClr val="FF6600"/>
                </a:solidFill>
                <a:latin typeface="Helvetica" pitchFamily="2" charset="0"/>
                <a:ea typeface="楷体_GB2312" pitchFamily="49" charset="-122"/>
              </a:rPr>
              <a:t>How to write a college essay</a:t>
            </a:r>
            <a:r>
              <a:rPr lang="en-US" altLang="zh-CN" sz="2400" dirty="0">
                <a:solidFill>
                  <a:srgbClr val="FF6600"/>
                </a:solidFill>
                <a:latin typeface="Helvetica" pitchFamily="2" charset="0"/>
                <a:ea typeface="楷体_GB2312" pitchFamily="49" charset="-122"/>
              </a:rPr>
              <a:t>:</a:t>
            </a:r>
            <a:endParaRPr lang="en-US" altLang="zh-CN" sz="2400" dirty="0" smtClean="0">
              <a:solidFill>
                <a:srgbClr val="FF6600"/>
              </a:solidFill>
              <a:latin typeface="Helvetica" pitchFamily="2" charset="0"/>
              <a:ea typeface="楷体_GB2312" pitchFamily="49" charset="-122"/>
            </a:endParaRPr>
          </a:p>
        </p:txBody>
      </p:sp>
      <p:grpSp>
        <p:nvGrpSpPr>
          <p:cNvPr id="2" name="组合 1"/>
          <p:cNvGrpSpPr/>
          <p:nvPr/>
        </p:nvGrpSpPr>
        <p:grpSpPr>
          <a:xfrm>
            <a:off x="319" y="-27383"/>
            <a:ext cx="8637377" cy="1152127"/>
            <a:chOff x="319" y="-27383"/>
            <a:chExt cx="8637377" cy="1152127"/>
          </a:xfrm>
        </p:grpSpPr>
        <p:pic>
          <p:nvPicPr>
            <p:cNvPr id="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a:hlinkClick r:id="rId4"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8" name="矩形 17"/>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8910" y="1620271"/>
            <a:ext cx="8469370" cy="4838265"/>
            <a:chOff x="388910" y="1620272"/>
            <a:chExt cx="8469370" cy="4380496"/>
          </a:xfrm>
        </p:grpSpPr>
        <p:pic>
          <p:nvPicPr>
            <p:cNvPr id="12" name="Picture 1" descr="H:\2015年修改\图片3.jpg"/>
            <p:cNvPicPr>
              <a:picLocks noChangeAspect="1" noChangeArrowheads="1"/>
            </p:cNvPicPr>
            <p:nvPr/>
          </p:nvPicPr>
          <p:blipFill>
            <a:blip r:embed="rId3" cstate="print"/>
            <a:srcRect/>
            <a:stretch>
              <a:fillRect/>
            </a:stretch>
          </p:blipFill>
          <p:spPr bwMode="auto">
            <a:xfrm>
              <a:off x="388910" y="2184418"/>
              <a:ext cx="8455025" cy="3816350"/>
            </a:xfrm>
            <a:prstGeom prst="rect">
              <a:avLst/>
            </a:prstGeom>
            <a:noFill/>
          </p:spPr>
        </p:pic>
        <p:sp>
          <p:nvSpPr>
            <p:cNvPr id="144401" name="TextBox 22"/>
            <p:cNvSpPr txBox="1">
              <a:spLocks noChangeArrowheads="1"/>
            </p:cNvSpPr>
            <p:nvPr/>
          </p:nvSpPr>
          <p:spPr bwMode="auto">
            <a:xfrm>
              <a:off x="785818" y="1620272"/>
              <a:ext cx="8072462" cy="451406"/>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smtClean="0">
                  <a:solidFill>
                    <a:prstClr val="black"/>
                  </a:solidFill>
                  <a:latin typeface="Helvetica"/>
                  <a:ea typeface="Cambria Math" pitchFamily="18" charset="0"/>
                  <a:cs typeface="Arial" charset="0"/>
                </a:rPr>
                <a:t>2. Do you have any problem in English learning?</a:t>
              </a:r>
              <a:endParaRPr lang="en-US" altLang="zh-CN" sz="2400" dirty="0">
                <a:solidFill>
                  <a:prstClr val="black"/>
                </a:solidFill>
                <a:latin typeface="Helvetica"/>
                <a:ea typeface="Cambria Math" pitchFamily="18" charset="0"/>
                <a:cs typeface="Arial" charset="0"/>
              </a:endParaRPr>
            </a:p>
          </p:txBody>
        </p:sp>
      </p:grpSp>
      <p:sp>
        <p:nvSpPr>
          <p:cNvPr id="11" name="TextBox 10"/>
          <p:cNvSpPr txBox="1">
            <a:spLocks noChangeArrowheads="1"/>
          </p:cNvSpPr>
          <p:nvPr/>
        </p:nvSpPr>
        <p:spPr bwMode="auto">
          <a:xfrm>
            <a:off x="1071570" y="2543619"/>
            <a:ext cx="7929586" cy="3914918"/>
          </a:xfrm>
          <a:prstGeom prst="rect">
            <a:avLst/>
          </a:prstGeom>
          <a:noFill/>
          <a:ln w="9525">
            <a:noFill/>
            <a:miter lim="800000"/>
            <a:headEnd/>
            <a:tailEnd/>
          </a:ln>
        </p:spPr>
        <p:txBody>
          <a:bodyPr wrap="square">
            <a:spAutoFit/>
          </a:bodyPr>
          <a:lstStyle/>
          <a:p>
            <a:pPr>
              <a:lnSpc>
                <a:spcPct val="120000"/>
              </a:lnSpc>
              <a:defRPr/>
            </a:pPr>
            <a:endParaRPr lang="en-US" altLang="zh-CN" sz="2400" dirty="0" smtClean="0">
              <a:solidFill>
                <a:prstClr val="black"/>
              </a:solidFill>
              <a:latin typeface="Helvetica"/>
              <a:ea typeface="Cambria Math" pitchFamily="18" charset="0"/>
              <a:cs typeface="Arial" charset="0"/>
            </a:endParaRPr>
          </a:p>
          <a:p>
            <a:pPr marL="342900" indent="-342900">
              <a:lnSpc>
                <a:spcPct val="120000"/>
              </a:lnSpc>
              <a:defRPr/>
            </a:pPr>
            <a:r>
              <a:rPr lang="en-US" altLang="zh-CN" sz="2400" dirty="0" smtClean="0">
                <a:solidFill>
                  <a:prstClr val="black"/>
                </a:solidFill>
                <a:latin typeface="Helvetica"/>
                <a:ea typeface="Cambria Math" pitchFamily="18" charset="0"/>
                <a:cs typeface="Arial" charset="0"/>
              </a:rPr>
              <a:t>— I always feel it difficult to…</a:t>
            </a:r>
          </a:p>
          <a:p>
            <a:pPr marL="342900" indent="-342900">
              <a:lnSpc>
                <a:spcPct val="120000"/>
              </a:lnSpc>
              <a:defRPr/>
            </a:pPr>
            <a:r>
              <a:rPr lang="en-US" altLang="zh-CN" sz="2400" dirty="0" smtClean="0">
                <a:solidFill>
                  <a:prstClr val="black"/>
                </a:solidFill>
                <a:latin typeface="Helvetica"/>
                <a:ea typeface="Cambria Math" pitchFamily="18" charset="0"/>
                <a:cs typeface="Arial" charset="0"/>
              </a:rPr>
              <a:t>— It’s not easy for me to…</a:t>
            </a:r>
          </a:p>
          <a:p>
            <a:pPr marL="342900" indent="-34290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  understand what others say;</a:t>
            </a:r>
          </a:p>
          <a:p>
            <a:pPr marL="342900" indent="-34290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  remember so many words;</a:t>
            </a:r>
          </a:p>
          <a:p>
            <a:pPr marL="342900" indent="-34290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  learn the grammar;</a:t>
            </a:r>
          </a:p>
          <a:p>
            <a:pPr marL="342900" indent="-34290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  read quickly;</a:t>
            </a:r>
          </a:p>
          <a:p>
            <a:pPr marL="342900" indent="-34290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  speak in public…</a:t>
            </a:r>
          </a:p>
          <a:p>
            <a:pPr>
              <a:spcAft>
                <a:spcPts val="1200"/>
              </a:spcAft>
              <a:buClr>
                <a:srgbClr val="0E9D80"/>
              </a:buClr>
            </a:pPr>
            <a:endParaRPr lang="en-US" altLang="zh-CN" dirty="0">
              <a:solidFill>
                <a:prstClr val="black"/>
              </a:solidFill>
              <a:latin typeface="Helvetica"/>
            </a:endParaRP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9" name="Group 14"/>
          <p:cNvGrpSpPr/>
          <p:nvPr/>
        </p:nvGrpSpPr>
        <p:grpSpPr>
          <a:xfrm>
            <a:off x="0" y="0"/>
            <a:ext cx="8834438" cy="1198563"/>
            <a:chOff x="0" y="0"/>
            <a:chExt cx="8834438" cy="1198563"/>
          </a:xfrm>
        </p:grpSpPr>
        <p:pic>
          <p:nvPicPr>
            <p:cNvPr id="10"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4226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83887" y="2428868"/>
            <a:ext cx="6192688"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400" dirty="0" smtClean="0">
                <a:solidFill>
                  <a:srgbClr val="FF6600"/>
                </a:solidFill>
              </a:rPr>
              <a:t>Introduction</a:t>
            </a:r>
            <a:r>
              <a:rPr lang="en-US" altLang="zh-CN" sz="2400" dirty="0" smtClean="0">
                <a:solidFill>
                  <a:srgbClr val="FF6600"/>
                </a:solidFill>
              </a:rPr>
              <a:t>: </a:t>
            </a:r>
            <a:r>
              <a:rPr lang="en-US" altLang="zh-CN" sz="2400" dirty="0" smtClean="0"/>
              <a:t>The introduction part is usually one short paragraph that introduces the topic to be discussed and the thesis statement. A thesis statement can be an opinion, an attitude or a stand about the topic. </a:t>
            </a:r>
            <a:endParaRPr lang="en-US" altLang="zh-CN" sz="2400" b="1" dirty="0"/>
          </a:p>
        </p:txBody>
      </p:sp>
      <p:sp>
        <p:nvSpPr>
          <p:cNvPr id="14" name="右箭头 13">
            <a:hlinkClick r:id="" action="ppaction://hlinkshowjump?jump=nextslide"/>
          </p:cNvPr>
          <p:cNvSpPr/>
          <p:nvPr/>
        </p:nvSpPr>
        <p:spPr>
          <a:xfrm>
            <a:off x="5286380" y="57547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7" name="矩形 6"/>
          <p:cNvSpPr/>
          <p:nvPr/>
        </p:nvSpPr>
        <p:spPr>
          <a:xfrm>
            <a:off x="642910" y="1610012"/>
            <a:ext cx="4172937" cy="461665"/>
          </a:xfrm>
          <a:prstGeom prst="rect">
            <a:avLst/>
          </a:prstGeom>
        </p:spPr>
        <p:txBody>
          <a:bodyPr wrap="none">
            <a:spAutoFit/>
          </a:bodyPr>
          <a:lstStyle/>
          <a:p>
            <a:pPr>
              <a:defRPr/>
            </a:pPr>
            <a:r>
              <a:rPr lang="en-US" altLang="zh-CN" sz="2400" dirty="0" smtClean="0">
                <a:solidFill>
                  <a:srgbClr val="FF6600"/>
                </a:solidFill>
                <a:latin typeface="Helvetica" pitchFamily="2" charset="0"/>
                <a:ea typeface="楷体_GB2312" pitchFamily="49" charset="-122"/>
              </a:rPr>
              <a:t>How to write a college essay:</a:t>
            </a:r>
          </a:p>
        </p:txBody>
      </p:sp>
      <p:grpSp>
        <p:nvGrpSpPr>
          <p:cNvPr id="8" name="组合 7"/>
          <p:cNvGrpSpPr/>
          <p:nvPr/>
        </p:nvGrpSpPr>
        <p:grpSpPr>
          <a:xfrm>
            <a:off x="319" y="-27383"/>
            <a:ext cx="8637377" cy="1152127"/>
            <a:chOff x="319" y="-27383"/>
            <a:chExt cx="8637377" cy="1152127"/>
          </a:xfrm>
        </p:grpSpPr>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0706" y="903570"/>
            <a:ext cx="8768005" cy="50971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83568" y="2571744"/>
            <a:ext cx="6192688" cy="188769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400" dirty="0" smtClean="0">
                <a:solidFill>
                  <a:srgbClr val="FF6600"/>
                </a:solidFill>
              </a:rPr>
              <a:t>Body: </a:t>
            </a:r>
            <a:r>
              <a:rPr lang="en-US" sz="2400" dirty="0" smtClean="0"/>
              <a:t>The body is the main part of an essay. It may contain several short paragraphs that use the development methods of examples, narrative, cause and effect, comparison and contrast, classification, argumentation, etc. </a:t>
            </a:r>
            <a:endParaRPr lang="en-US" altLang="zh-CN" sz="2400" dirty="0"/>
          </a:p>
        </p:txBody>
      </p:sp>
      <p:sp>
        <p:nvSpPr>
          <p:cNvPr id="14" name="右箭头 13">
            <a:hlinkClick r:id="" action="ppaction://hlinkshowjump?jump=nextslide"/>
          </p:cNvPr>
          <p:cNvSpPr/>
          <p:nvPr/>
        </p:nvSpPr>
        <p:spPr>
          <a:xfrm>
            <a:off x="4500562" y="50618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7" name="矩形 6"/>
          <p:cNvSpPr/>
          <p:nvPr/>
        </p:nvSpPr>
        <p:spPr>
          <a:xfrm>
            <a:off x="642910" y="1840845"/>
            <a:ext cx="4395755" cy="461665"/>
          </a:xfrm>
          <a:prstGeom prst="rect">
            <a:avLst/>
          </a:prstGeom>
        </p:spPr>
        <p:txBody>
          <a:bodyPr wrap="none">
            <a:spAutoFit/>
          </a:bodyPr>
          <a:lstStyle/>
          <a:p>
            <a:pPr>
              <a:defRPr/>
            </a:pPr>
            <a:r>
              <a:rPr lang="en-US" altLang="zh-CN" sz="2400" dirty="0" smtClean="0">
                <a:solidFill>
                  <a:srgbClr val="FF6600"/>
                </a:solidFill>
                <a:latin typeface="Helvetica" pitchFamily="2" charset="0"/>
                <a:ea typeface="楷体_GB2312" pitchFamily="49" charset="-122"/>
              </a:rPr>
              <a:t>How to write a college essay</a:t>
            </a:r>
            <a:r>
              <a:rPr lang="zh-CN" altLang="en-US" sz="2400" dirty="0" smtClean="0">
                <a:solidFill>
                  <a:srgbClr val="FF6600"/>
                </a:solidFill>
                <a:latin typeface="Helvetica" pitchFamily="2" charset="0"/>
                <a:ea typeface="楷体_GB2312" pitchFamily="49" charset="-122"/>
              </a:rPr>
              <a:t>：</a:t>
            </a:r>
            <a:endParaRPr lang="en-US" altLang="zh-CN" sz="2400" dirty="0" smtClean="0">
              <a:solidFill>
                <a:srgbClr val="FF6600"/>
              </a:solidFill>
              <a:latin typeface="Helvetica" pitchFamily="2" charset="0"/>
              <a:ea typeface="楷体_GB2312" pitchFamily="49" charset="-122"/>
            </a:endParaRPr>
          </a:p>
        </p:txBody>
      </p:sp>
      <p:grpSp>
        <p:nvGrpSpPr>
          <p:cNvPr id="8" name="组合 7"/>
          <p:cNvGrpSpPr/>
          <p:nvPr/>
        </p:nvGrpSpPr>
        <p:grpSpPr>
          <a:xfrm>
            <a:off x="319" y="-27383"/>
            <a:ext cx="8637377" cy="1152127"/>
            <a:chOff x="319" y="-27383"/>
            <a:chExt cx="8637377" cy="1152127"/>
          </a:xfrm>
        </p:grpSpPr>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42910" y="2535788"/>
            <a:ext cx="6192688" cy="296491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400" dirty="0" smtClean="0">
                <a:solidFill>
                  <a:srgbClr val="FF6600"/>
                </a:solidFill>
              </a:rPr>
              <a:t>Conclusion: </a:t>
            </a:r>
            <a:r>
              <a:rPr lang="en-US" sz="2400" dirty="0" smtClean="0"/>
              <a:t>The conclusion wraps up the discussion of a certain topic. It can briefly summarize the main points discussed and can also restate the thesis statement by using different words and structures. At the end of the conclusion, the writer’s final thoughts on the topic may be added such as a predication, a suggestion, or a warning.</a:t>
            </a:r>
          </a:p>
        </p:txBody>
      </p:sp>
      <p:sp>
        <p:nvSpPr>
          <p:cNvPr id="7" name="矩形 6"/>
          <p:cNvSpPr/>
          <p:nvPr/>
        </p:nvSpPr>
        <p:spPr>
          <a:xfrm>
            <a:off x="642910" y="1840845"/>
            <a:ext cx="4395755" cy="461665"/>
          </a:xfrm>
          <a:prstGeom prst="rect">
            <a:avLst/>
          </a:prstGeom>
        </p:spPr>
        <p:txBody>
          <a:bodyPr wrap="none">
            <a:spAutoFit/>
          </a:bodyPr>
          <a:lstStyle/>
          <a:p>
            <a:pPr>
              <a:defRPr/>
            </a:pPr>
            <a:r>
              <a:rPr lang="en-US" altLang="zh-CN" sz="2400" dirty="0" smtClean="0">
                <a:solidFill>
                  <a:srgbClr val="FF6600"/>
                </a:solidFill>
                <a:latin typeface="Helvetica" pitchFamily="2" charset="0"/>
                <a:ea typeface="楷体_GB2312" pitchFamily="49" charset="-122"/>
              </a:rPr>
              <a:t>How to write a college essay</a:t>
            </a:r>
            <a:r>
              <a:rPr lang="zh-CN" altLang="en-US" sz="2400" dirty="0" smtClean="0">
                <a:solidFill>
                  <a:srgbClr val="FF6600"/>
                </a:solidFill>
                <a:latin typeface="Helvetica" pitchFamily="2" charset="0"/>
                <a:ea typeface="楷体_GB2312" pitchFamily="49" charset="-122"/>
              </a:rPr>
              <a:t>：</a:t>
            </a:r>
            <a:endParaRPr lang="en-US" altLang="zh-CN" sz="2400" dirty="0" smtClean="0">
              <a:solidFill>
                <a:srgbClr val="FF6600"/>
              </a:solidFill>
              <a:latin typeface="Helvetica" pitchFamily="2" charset="0"/>
              <a:ea typeface="楷体_GB2312" pitchFamily="49" charset="-122"/>
            </a:endParaRPr>
          </a:p>
        </p:txBody>
      </p:sp>
      <p:grpSp>
        <p:nvGrpSpPr>
          <p:cNvPr id="14" name="组合 13"/>
          <p:cNvGrpSpPr/>
          <p:nvPr/>
        </p:nvGrpSpPr>
        <p:grpSpPr>
          <a:xfrm>
            <a:off x="319" y="-27383"/>
            <a:ext cx="8637377" cy="1152127"/>
            <a:chOff x="319" y="-27383"/>
            <a:chExt cx="8637377" cy="1152127"/>
          </a:xfrm>
        </p:grpSpPr>
        <p:pic>
          <p:nvPicPr>
            <p:cNvPr id="15"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TextBox 15">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7" name="矩形 16"/>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49748" y="2857496"/>
            <a:ext cx="5222384" cy="1200329"/>
          </a:xfrm>
          <a:prstGeom prst="rect">
            <a:avLst/>
          </a:prstGeom>
        </p:spPr>
        <p:txBody>
          <a:bodyPr wrap="square">
            <a:spAutoFit/>
          </a:bodyPr>
          <a:lstStyle/>
          <a:p>
            <a:pPr algn="just">
              <a:lnSpc>
                <a:spcPct val="150000"/>
              </a:lnSpc>
            </a:pPr>
            <a:r>
              <a:rPr lang="en-US" altLang="zh-CN" sz="2400" b="1" dirty="0" smtClean="0">
                <a:latin typeface="Helvetica" pitchFamily="34" charset="0"/>
                <a:ea typeface="Cambria Math" pitchFamily="18" charset="0"/>
                <a:cs typeface="Arial" pitchFamily="34" charset="0"/>
              </a:rPr>
              <a:t>Read </a:t>
            </a:r>
            <a:r>
              <a:rPr lang="en-US" altLang="zh-CN" sz="2400" b="1" dirty="0" smtClean="0">
                <a:latin typeface="Helvetica" pitchFamily="34" charset="0"/>
                <a:ea typeface="Cambria Math" pitchFamily="18" charset="0"/>
                <a:cs typeface="Arial" pitchFamily="34" charset="0"/>
              </a:rPr>
              <a:t>the sample essay and see how it develops.</a:t>
            </a:r>
            <a:endParaRPr lang="zh-CN" altLang="en-US" sz="2400" b="1" dirty="0" smtClean="0">
              <a:latin typeface="Helvetica" pitchFamily="34" charset="0"/>
              <a:ea typeface="Cambria Math" pitchFamily="18" charset="0"/>
              <a:cs typeface="Arial" pitchFamily="34" charset="0"/>
            </a:endParaRPr>
          </a:p>
        </p:txBody>
      </p:sp>
      <p:grpSp>
        <p:nvGrpSpPr>
          <p:cNvPr id="9" name="组合 8"/>
          <p:cNvGrpSpPr/>
          <p:nvPr/>
        </p:nvGrpSpPr>
        <p:grpSpPr>
          <a:xfrm>
            <a:off x="319" y="-27383"/>
            <a:ext cx="8637377" cy="1152127"/>
            <a:chOff x="319" y="-27383"/>
            <a:chExt cx="8637377" cy="1152127"/>
          </a:xfrm>
        </p:grpSpPr>
        <p:pic>
          <p:nvPicPr>
            <p:cNvPr id="1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a:hlinkClick r:id="rId4"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4" name="矩形 13"/>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3075" name="Picture 3" descr="D:\找图\新视野读写2\徐晨买图\徐晨买图\新视野大学英语（第三版）读写教程2 8070655908_S.jpg"/>
          <p:cNvPicPr>
            <a:picLocks noChangeAspect="1" noChangeArrowheads="1"/>
          </p:cNvPicPr>
          <p:nvPr/>
        </p:nvPicPr>
        <p:blipFill>
          <a:blip r:embed="rId5"/>
          <a:srcRect l="12136" r="17697"/>
          <a:stretch>
            <a:fillRect/>
          </a:stretch>
        </p:blipFill>
        <p:spPr bwMode="auto">
          <a:xfrm>
            <a:off x="5851614" y="3071810"/>
            <a:ext cx="2786082" cy="2801111"/>
          </a:xfrm>
          <a:prstGeom prst="rect">
            <a:avLst/>
          </a:prstGeom>
          <a:ln>
            <a:noFill/>
          </a:ln>
          <a:effectLst>
            <a:softEdge rad="112500"/>
          </a:effectLst>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455939"/>
            <a:ext cx="7709979" cy="44019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2000240"/>
            <a:ext cx="6715172" cy="289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pPr>
            <a:r>
              <a:rPr lang="en-US" altLang="zh-CN" dirty="0" smtClean="0">
                <a:solidFill>
                  <a:schemeClr val="tx1"/>
                </a:solidFill>
                <a:latin typeface="+mn-lt"/>
                <a:ea typeface="+mn-ea"/>
              </a:rPr>
              <a:t>Topic:</a:t>
            </a:r>
          </a:p>
          <a:p>
            <a:pPr>
              <a:lnSpc>
                <a:spcPct val="150000"/>
              </a:lnSpc>
            </a:pPr>
            <a:r>
              <a:rPr lang="en-US" altLang="zh-CN" b="0" dirty="0" smtClean="0">
                <a:solidFill>
                  <a:schemeClr val="tx1"/>
                </a:solidFill>
                <a:latin typeface="+mn-lt"/>
                <a:ea typeface="+mn-ea"/>
              </a:rPr>
              <a:t>Grammar English learning </a:t>
            </a:r>
          </a:p>
          <a:p>
            <a:pPr>
              <a:lnSpc>
                <a:spcPct val="150000"/>
              </a:lnSpc>
            </a:pPr>
            <a:r>
              <a:rPr lang="en-US" altLang="zh-CN" dirty="0" smtClean="0">
                <a:solidFill>
                  <a:schemeClr val="tx1"/>
                </a:solidFill>
                <a:latin typeface="+mn-lt"/>
                <a:ea typeface="+mn-ea"/>
              </a:rPr>
              <a:t>Introduction:</a:t>
            </a:r>
          </a:p>
          <a:p>
            <a:r>
              <a:rPr lang="en-US" altLang="zh-CN" b="0" dirty="0" smtClean="0">
                <a:solidFill>
                  <a:schemeClr val="tx1"/>
                </a:solidFill>
                <a:latin typeface="+mn-lt"/>
                <a:ea typeface="+mn-ea"/>
              </a:rPr>
              <a:t>Thesis statement: Now I think it is really fun to learn English grammar.</a:t>
            </a:r>
            <a:endParaRPr lang="zh-CN" altLang="en-US" b="0" dirty="0" smtClean="0">
              <a:solidFill>
                <a:schemeClr val="tx1"/>
              </a:solidFill>
              <a:latin typeface="+mn-lt"/>
              <a:ea typeface="+mn-ea"/>
            </a:endParaRPr>
          </a:p>
        </p:txBody>
      </p:sp>
      <p:sp>
        <p:nvSpPr>
          <p:cNvPr id="8" name="右箭头 7">
            <a:hlinkClick r:id="" action="ppaction://hlinkshowjump?jump=nextslide"/>
          </p:cNvPr>
          <p:cNvSpPr/>
          <p:nvPr/>
        </p:nvSpPr>
        <p:spPr>
          <a:xfrm>
            <a:off x="5072066" y="585789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8"/>
          <p:cNvGrpSpPr/>
          <p:nvPr/>
        </p:nvGrpSpPr>
        <p:grpSpPr>
          <a:xfrm>
            <a:off x="319" y="-27383"/>
            <a:ext cx="8637377" cy="1152127"/>
            <a:chOff x="319" y="-27383"/>
            <a:chExt cx="8637377" cy="1152127"/>
          </a:xfrm>
        </p:grpSpPr>
        <p:pic>
          <p:nvPicPr>
            <p:cNvPr id="1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3" name="矩形 12"/>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357298"/>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285852" y="2000240"/>
            <a:ext cx="6643734" cy="325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10000"/>
              </a:lnSpc>
            </a:pPr>
            <a:r>
              <a:rPr lang="en-US" altLang="zh-CN" dirty="0" smtClean="0">
                <a:solidFill>
                  <a:schemeClr val="tx1"/>
                </a:solidFill>
                <a:latin typeface="+mn-lt"/>
                <a:ea typeface="+mn-ea"/>
              </a:rPr>
              <a:t>Body:</a:t>
            </a:r>
          </a:p>
          <a:p>
            <a:pPr>
              <a:lnSpc>
                <a:spcPct val="110000"/>
              </a:lnSpc>
            </a:pPr>
            <a:endParaRPr lang="en-US" altLang="zh-CN" dirty="0" smtClean="0">
              <a:solidFill>
                <a:schemeClr val="tx1"/>
              </a:solidFill>
              <a:latin typeface="+mn-lt"/>
              <a:ea typeface="+mn-ea"/>
            </a:endParaRPr>
          </a:p>
          <a:p>
            <a:pPr algn="just" eaLnBrk="1" hangingPunct="1">
              <a:lnSpc>
                <a:spcPct val="120000"/>
              </a:lnSpc>
              <a:defRPr/>
            </a:pPr>
            <a:r>
              <a:rPr lang="en-US" altLang="zh-CN" sz="2400" b="0" dirty="0" smtClean="0">
                <a:solidFill>
                  <a:schemeClr val="tx1"/>
                </a:solidFill>
                <a:latin typeface="+mn-lt"/>
              </a:rPr>
              <a:t>Example 1: Adding a comma could show an entire difference in meaning.</a:t>
            </a:r>
          </a:p>
          <a:p>
            <a:pPr algn="just" eaLnBrk="1" hangingPunct="1">
              <a:lnSpc>
                <a:spcPct val="120000"/>
              </a:lnSpc>
              <a:defRPr/>
            </a:pPr>
            <a:endParaRPr lang="zh-CN" altLang="en-US" sz="2400" b="0" dirty="0" smtClean="0">
              <a:solidFill>
                <a:schemeClr val="tx1"/>
              </a:solidFill>
              <a:latin typeface="+mn-lt"/>
            </a:endParaRPr>
          </a:p>
          <a:p>
            <a:pPr algn="just" eaLnBrk="1" hangingPunct="1">
              <a:lnSpc>
                <a:spcPct val="120000"/>
              </a:lnSpc>
              <a:defRPr/>
            </a:pPr>
            <a:r>
              <a:rPr lang="en-US" altLang="zh-CN" sz="2400" b="0" dirty="0" smtClean="0">
                <a:solidFill>
                  <a:schemeClr val="tx1"/>
                </a:solidFill>
                <a:latin typeface="+mn-lt"/>
              </a:rPr>
              <a:t>Example 2: A grammar mistake could make a world of difference in meaning.</a:t>
            </a:r>
            <a:endParaRPr lang="zh-CN" altLang="en-US" sz="2400" b="0" dirty="0" smtClean="0">
              <a:solidFill>
                <a:schemeClr val="tx1"/>
              </a:solidFill>
              <a:latin typeface="+mn-lt"/>
            </a:endParaRPr>
          </a:p>
        </p:txBody>
      </p:sp>
      <p:sp>
        <p:nvSpPr>
          <p:cNvPr id="6" name="右箭头 5">
            <a:hlinkClick r:id="" action="ppaction://hlinkshowjump?jump=nextslide"/>
          </p:cNvPr>
          <p:cNvSpPr/>
          <p:nvPr/>
        </p:nvSpPr>
        <p:spPr>
          <a:xfrm>
            <a:off x="5072066" y="589380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 name="组合 7"/>
          <p:cNvGrpSpPr/>
          <p:nvPr/>
        </p:nvGrpSpPr>
        <p:grpSpPr>
          <a:xfrm>
            <a:off x="319" y="-27383"/>
            <a:ext cx="8637377" cy="1152127"/>
            <a:chOff x="319" y="-27383"/>
            <a:chExt cx="8637377" cy="1152127"/>
          </a:xfrm>
        </p:grpSpPr>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7" y="1685878"/>
            <a:ext cx="7141138" cy="34576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2214554"/>
            <a:ext cx="607223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pPr>
            <a:r>
              <a:rPr lang="en-US" altLang="zh-CN" dirty="0" smtClean="0">
                <a:solidFill>
                  <a:schemeClr val="tx1"/>
                </a:solidFill>
                <a:latin typeface="+mn-lt"/>
                <a:ea typeface="+mn-ea"/>
              </a:rPr>
              <a:t>Conclusion:</a:t>
            </a:r>
          </a:p>
          <a:p>
            <a:pPr>
              <a:lnSpc>
                <a:spcPct val="150000"/>
              </a:lnSpc>
            </a:pPr>
            <a:r>
              <a:rPr lang="en-US" altLang="zh-CN" b="0" dirty="0" smtClean="0">
                <a:solidFill>
                  <a:schemeClr val="tx1"/>
                </a:solidFill>
                <a:latin typeface="+mn-lt"/>
                <a:ea typeface="+mn-ea"/>
              </a:rPr>
              <a:t>English grammar is truly a mysterious world of art.</a:t>
            </a:r>
          </a:p>
        </p:txBody>
      </p:sp>
      <p:sp>
        <p:nvSpPr>
          <p:cNvPr id="8" name="右箭头 7">
            <a:hlinkClick r:id="" action="ppaction://hlinkshowjump?jump=nextslide"/>
          </p:cNvPr>
          <p:cNvSpPr/>
          <p:nvPr/>
        </p:nvSpPr>
        <p:spPr>
          <a:xfrm>
            <a:off x="4714876" y="491380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8"/>
          <p:cNvGrpSpPr/>
          <p:nvPr/>
        </p:nvGrpSpPr>
        <p:grpSpPr>
          <a:xfrm>
            <a:off x="319" y="-27383"/>
            <a:ext cx="8637377" cy="1152127"/>
            <a:chOff x="319" y="-27383"/>
            <a:chExt cx="8637377" cy="1152127"/>
          </a:xfrm>
        </p:grpSpPr>
        <p:pic>
          <p:nvPicPr>
            <p:cNvPr id="1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3" name="矩形 12"/>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48577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778955"/>
            <a:ext cx="6286544" cy="3674852"/>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defRPr/>
            </a:pPr>
            <a:r>
              <a:rPr lang="en-US" altLang="zh-CN" sz="2400" dirty="0" smtClean="0">
                <a:latin typeface="Helvetica" pitchFamily="34" charset="0"/>
                <a:ea typeface="Cambria Math" pitchFamily="18" charset="0"/>
                <a:cs typeface="Arial" pitchFamily="34" charset="0"/>
              </a:rPr>
              <a:t> </a:t>
            </a:r>
          </a:p>
          <a:p>
            <a:pPr algn="just">
              <a:lnSpc>
                <a:spcPct val="120000"/>
              </a:lnSpc>
              <a:defRPr/>
            </a:pPr>
            <a:r>
              <a:rPr lang="en-US" altLang="zh-CN" sz="2400" dirty="0" smtClean="0">
                <a:latin typeface="Helvetica" pitchFamily="34" charset="0"/>
                <a:ea typeface="Cambria Math" pitchFamily="18" charset="0"/>
                <a:cs typeface="Arial" pitchFamily="34" charset="0"/>
              </a:rPr>
              <a:t>During my middle school years, I was very allergic to English grammar. However, the two incidents I experienced later changed my view about learning English. Now I think it is really fun to learn English grammar.</a:t>
            </a:r>
          </a:p>
          <a:p>
            <a:pPr algn="just">
              <a:lnSpc>
                <a:spcPct val="120000"/>
              </a:lnSpc>
              <a:defRPr/>
            </a:pPr>
            <a:endParaRPr lang="en-US" altLang="zh-CN" sz="2400" b="1" dirty="0">
              <a:solidFill>
                <a:srgbClr val="FF6600"/>
              </a:solidFill>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4071934" y="55618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a:xfrm>
            <a:off x="319" y="-27383"/>
            <a:ext cx="8637377" cy="1152127"/>
            <a:chOff x="319" y="-27383"/>
            <a:chExt cx="8637377" cy="1152127"/>
          </a:xfrm>
        </p:grpSpPr>
        <p:pic>
          <p:nvPicPr>
            <p:cNvPr id="1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3" name="矩形 12"/>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428736"/>
            <a:ext cx="6731028" cy="4964436"/>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r>
              <a:rPr lang="en-US" altLang="zh-CN" sz="2400" dirty="0" smtClean="0"/>
              <a:t>It occurred while I was absorbed in the mysterious world of the iPhone. My English teacher wrote two sentences on the blackboard: 1) </a:t>
            </a:r>
            <a:r>
              <a:rPr lang="en-US" altLang="zh-CN" sz="2400" i="1" dirty="0" smtClean="0"/>
              <a:t>The king would wear no clothes which make him appear differently from others; </a:t>
            </a:r>
            <a:r>
              <a:rPr lang="en-US" altLang="zh-CN" sz="2400" dirty="0" smtClean="0"/>
              <a:t>2) </a:t>
            </a:r>
            <a:r>
              <a:rPr lang="en-US" altLang="zh-CN" sz="2400" i="1" dirty="0" smtClean="0"/>
              <a:t>The king would wear no clothes, which makes him appear differently from others. </a:t>
            </a:r>
            <a:r>
              <a:rPr lang="en-US" altLang="zh-CN" sz="2400" dirty="0" smtClean="0"/>
              <a:t>Glancing at the two sentences, I thought the teacher must have made a mistake because these two sentences were the same. Suddenly, the class burst into a loud laughter. Only then did I realize that adding a comma could show a big difference in meaning.</a:t>
            </a: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4" name="组合 13"/>
          <p:cNvGrpSpPr/>
          <p:nvPr/>
        </p:nvGrpSpPr>
        <p:grpSpPr>
          <a:xfrm>
            <a:off x="319" y="-27383"/>
            <a:ext cx="8637377" cy="1152127"/>
            <a:chOff x="319" y="-27383"/>
            <a:chExt cx="8637377" cy="1152127"/>
          </a:xfrm>
        </p:grpSpPr>
        <p:pic>
          <p:nvPicPr>
            <p:cNvPr id="15"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TextBox 15">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7" name="矩形 16"/>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309942"/>
            <a:ext cx="6500858" cy="5333768"/>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r>
              <a:rPr lang="en-US" altLang="zh-CN" sz="2400" dirty="0" smtClean="0"/>
              <a:t> </a:t>
            </a:r>
            <a:r>
              <a:rPr lang="en-US" sz="2400" dirty="0" smtClean="0"/>
              <a:t>Afterward, something interesting happened to me again. At the beginning of my English class one day, the teacher returned our homework assignment. To my surprise, my teacher had crossed out </a:t>
            </a:r>
            <a:r>
              <a:rPr lang="en-US" sz="2400" i="1" dirty="0" smtClean="0"/>
              <a:t>-</a:t>
            </a:r>
            <a:r>
              <a:rPr lang="en-US" sz="2400" i="1" dirty="0" err="1" smtClean="0"/>
              <a:t>ly</a:t>
            </a:r>
            <a:r>
              <a:rPr lang="en-US" sz="2400" i="1" dirty="0" smtClean="0"/>
              <a:t> </a:t>
            </a:r>
            <a:r>
              <a:rPr lang="en-US" sz="2400" dirty="0" smtClean="0"/>
              <a:t>in the sentence “I studied English hardly.” “Isn’t </a:t>
            </a:r>
            <a:r>
              <a:rPr lang="en-US" sz="2400" i="1" dirty="0" smtClean="0"/>
              <a:t>hardly</a:t>
            </a:r>
            <a:r>
              <a:rPr lang="en-US" sz="2400" dirty="0" smtClean="0"/>
              <a:t> an adverb?” I asked myself. Later, of course, I figured out what was wrong: an over-generalization! I was assuming every adjective added with </a:t>
            </a:r>
            <a:r>
              <a:rPr lang="en-US" sz="2400" i="1" dirty="0" smtClean="0"/>
              <a:t>-</a:t>
            </a:r>
            <a:r>
              <a:rPr lang="en-US" sz="2400" i="1" dirty="0" err="1" smtClean="0"/>
              <a:t>ly</a:t>
            </a:r>
            <a:r>
              <a:rPr lang="en-US" sz="2400" i="1" dirty="0" smtClean="0"/>
              <a:t> </a:t>
            </a:r>
            <a:r>
              <a:rPr lang="en-US" sz="2400" dirty="0" smtClean="0"/>
              <a:t>still maintains the meaning of that adjective. Not till then did I find out that </a:t>
            </a:r>
            <a:r>
              <a:rPr lang="en-US" sz="2400" i="1" dirty="0" smtClean="0"/>
              <a:t>hardly</a:t>
            </a:r>
            <a:r>
              <a:rPr lang="en-US" sz="2400" dirty="0" smtClean="0"/>
              <a:t> actually means “almost not”, so what I wrote made a world of difference from what I wanted to say.</a:t>
            </a:r>
            <a:endParaRPr lang="zh-CN" altLang="en-US" sz="2400" dirty="0" smtClean="0"/>
          </a:p>
          <a:p>
            <a:pPr algn="just"/>
            <a:endParaRPr lang="en-US" altLang="zh-CN" sz="2400" b="1" dirty="0">
              <a:solidFill>
                <a:srgbClr val="FF6600"/>
              </a:solidFill>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a:xfrm>
            <a:off x="319" y="-27383"/>
            <a:ext cx="8637377" cy="1152127"/>
            <a:chOff x="319" y="-27383"/>
            <a:chExt cx="8637377" cy="1152127"/>
          </a:xfrm>
        </p:grpSpPr>
        <p:pic>
          <p:nvPicPr>
            <p:cNvPr id="1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3" name="矩形 12"/>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365068" y="1620272"/>
            <a:ext cx="8469370" cy="4380496"/>
            <a:chOff x="388910" y="1620272"/>
            <a:chExt cx="8469370" cy="4380496"/>
          </a:xfrm>
        </p:grpSpPr>
        <p:pic>
          <p:nvPicPr>
            <p:cNvPr id="12" name="Picture 1" descr="H:\2015年修改\图片3.jpg"/>
            <p:cNvPicPr>
              <a:picLocks noChangeAspect="1" noChangeArrowheads="1"/>
            </p:cNvPicPr>
            <p:nvPr/>
          </p:nvPicPr>
          <p:blipFill>
            <a:blip r:embed="rId3" cstate="print"/>
            <a:srcRect/>
            <a:stretch>
              <a:fillRect/>
            </a:stretch>
          </p:blipFill>
          <p:spPr bwMode="auto">
            <a:xfrm>
              <a:off x="388910" y="2184418"/>
              <a:ext cx="8455025" cy="3816350"/>
            </a:xfrm>
            <a:prstGeom prst="rect">
              <a:avLst/>
            </a:prstGeom>
            <a:noFill/>
          </p:spPr>
        </p:pic>
        <p:sp>
          <p:nvSpPr>
            <p:cNvPr id="144401" name="TextBox 22"/>
            <p:cNvSpPr txBox="1">
              <a:spLocks noChangeArrowheads="1"/>
            </p:cNvSpPr>
            <p:nvPr/>
          </p:nvSpPr>
          <p:spPr bwMode="auto">
            <a:xfrm>
              <a:off x="785818" y="1620272"/>
              <a:ext cx="8072462" cy="810478"/>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smtClean="0">
                  <a:solidFill>
                    <a:prstClr val="black"/>
                  </a:solidFill>
                  <a:latin typeface="Helvetica"/>
                  <a:ea typeface="Cambria Math" pitchFamily="18" charset="0"/>
                  <a:cs typeface="Arial" charset="0"/>
                </a:rPr>
                <a:t>3. Do you think grammar is important in English learning?</a:t>
              </a:r>
            </a:p>
          </p:txBody>
        </p:sp>
      </p:grpSp>
      <p:sp>
        <p:nvSpPr>
          <p:cNvPr id="11" name="TextBox 10"/>
          <p:cNvSpPr txBox="1">
            <a:spLocks noChangeArrowheads="1"/>
          </p:cNvSpPr>
          <p:nvPr/>
        </p:nvSpPr>
        <p:spPr bwMode="auto">
          <a:xfrm>
            <a:off x="963452" y="2837718"/>
            <a:ext cx="7064932" cy="2751522"/>
          </a:xfrm>
          <a:prstGeom prst="rect">
            <a:avLst/>
          </a:prstGeom>
          <a:noFill/>
          <a:ln w="9525">
            <a:noFill/>
            <a:miter lim="800000"/>
            <a:headEnd/>
            <a:tailEnd/>
          </a:ln>
        </p:spPr>
        <p:txBody>
          <a:bodyPr wrap="square">
            <a:spAutoFit/>
          </a:bodyPr>
          <a:lstStyle/>
          <a:p>
            <a:pPr>
              <a:lnSpc>
                <a:spcPct val="120000"/>
              </a:lnSpc>
              <a:buFont typeface="Arial" pitchFamily="34" charset="0"/>
              <a:buChar char="•"/>
              <a:defRPr/>
            </a:pPr>
            <a:endParaRPr lang="en-US" altLang="zh-CN" sz="2400" dirty="0" smtClean="0">
              <a:solidFill>
                <a:prstClr val="black"/>
              </a:solidFill>
              <a:latin typeface="Helvetica"/>
              <a:ea typeface="Cambria Math" pitchFamily="18" charset="0"/>
              <a:cs typeface="Arial" charset="0"/>
            </a:endParaRPr>
          </a:p>
          <a:p>
            <a:pPr marL="342900" indent="-342900">
              <a:lnSpc>
                <a:spcPct val="120000"/>
              </a:lnSpc>
              <a:defRPr/>
            </a:pPr>
            <a:r>
              <a:rPr lang="en-US" altLang="zh-CN" sz="2400" dirty="0" smtClean="0">
                <a:solidFill>
                  <a:prstClr val="black"/>
                </a:solidFill>
                <a:latin typeface="Helvetica"/>
                <a:ea typeface="Cambria Math" pitchFamily="18" charset="0"/>
                <a:cs typeface="Arial" charset="0"/>
              </a:rPr>
              <a:t>—Yes. </a:t>
            </a:r>
          </a:p>
          <a:p>
            <a:pPr marL="273050" indent="-27305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The basic building blocks of a language; </a:t>
            </a:r>
          </a:p>
          <a:p>
            <a:pPr marL="273050" indent="-27305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essential for effective communication; </a:t>
            </a:r>
          </a:p>
          <a:p>
            <a:pPr marL="273050" indent="-27305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put the words in the right order; </a:t>
            </a:r>
          </a:p>
          <a:p>
            <a:pPr marL="273050" indent="-273050">
              <a:lnSpc>
                <a:spcPct val="120000"/>
              </a:lnSpc>
              <a:buFont typeface="Arial" pitchFamily="34" charset="0"/>
              <a:buChar char="•"/>
              <a:defRPr/>
            </a:pPr>
            <a:r>
              <a:rPr lang="en-US" altLang="zh-CN" sz="2400" dirty="0" smtClean="0">
                <a:solidFill>
                  <a:prstClr val="black"/>
                </a:solidFill>
                <a:latin typeface="Helvetica"/>
                <a:ea typeface="Cambria Math" pitchFamily="18" charset="0"/>
                <a:cs typeface="Arial" charset="0"/>
              </a:rPr>
              <a:t>help to convey correct, meaningful message.</a:t>
            </a:r>
            <a:endParaRPr lang="en-US" altLang="zh-CN" dirty="0">
              <a:solidFill>
                <a:prstClr val="black"/>
              </a:solidFill>
              <a:latin typeface="Helvetica"/>
            </a:endParaRP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9" name="Group 14"/>
          <p:cNvGrpSpPr/>
          <p:nvPr/>
        </p:nvGrpSpPr>
        <p:grpSpPr>
          <a:xfrm>
            <a:off x="0" y="0"/>
            <a:ext cx="8834438" cy="1198563"/>
            <a:chOff x="0" y="0"/>
            <a:chExt cx="8834438" cy="1198563"/>
          </a:xfrm>
        </p:grpSpPr>
        <p:pic>
          <p:nvPicPr>
            <p:cNvPr id="10" name="Picture 9"/>
            <p:cNvPicPr>
              <a:picLocks noChangeAspect="1" noChangeArrowheads="1"/>
            </p:cNvPicPr>
            <p:nvPr/>
          </p:nvPicPr>
          <p:blipFill>
            <a:blip r:embed="rId6" cstate="print"/>
            <a:srcRect/>
            <a:stretch>
              <a:fillRect/>
            </a:stretch>
          </p:blipFill>
          <p:spPr bwMode="auto">
            <a:xfrm>
              <a:off x="0" y="0"/>
              <a:ext cx="3348038" cy="1198563"/>
            </a:xfrm>
            <a:prstGeom prst="rect">
              <a:avLst/>
            </a:prstGeom>
            <a:noFill/>
            <a:ln w="9525">
              <a:noFill/>
              <a:miter lim="800000"/>
              <a:headEnd/>
              <a:tailEnd/>
            </a:ln>
          </p:spPr>
        </p:pic>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1"/>
            <p:cNvSpPr>
              <a:spLocks noChangeArrowheads="1"/>
            </p:cNvSpPr>
            <p:nvPr/>
          </p:nvSpPr>
          <p:spPr bwMode="auto">
            <a:xfrm>
              <a:off x="3068638" y="427038"/>
              <a:ext cx="5765800" cy="522451"/>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Tree>
    <p:extLst>
      <p:ext uri="{BB962C8B-B14F-4D97-AF65-F5344CB8AC3E}">
        <p14:creationId xmlns="" xmlns:p14="http://schemas.microsoft.com/office/powerpoint/2010/main" val="6478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0706" y="1285860"/>
            <a:ext cx="8947517" cy="44291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1877833"/>
            <a:ext cx="6072230" cy="2908489"/>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nSpc>
                <a:spcPct val="150000"/>
              </a:lnSpc>
            </a:pPr>
            <a:r>
              <a:rPr lang="en-US" sz="2400" dirty="0" smtClean="0"/>
              <a:t>In conclusion, what I experienced enables me to understand English grammar is truly a mysterious world of art. How fun it is to learn English grammar!</a:t>
            </a:r>
            <a:endParaRPr lang="en-US" altLang="zh-CN" sz="2400" dirty="0" smtClean="0"/>
          </a:p>
        </p:txBody>
      </p:sp>
      <p:grpSp>
        <p:nvGrpSpPr>
          <p:cNvPr id="6" name="组合 5"/>
          <p:cNvGrpSpPr/>
          <p:nvPr/>
        </p:nvGrpSpPr>
        <p:grpSpPr>
          <a:xfrm>
            <a:off x="319" y="-27383"/>
            <a:ext cx="8637377" cy="1152127"/>
            <a:chOff x="319" y="-27383"/>
            <a:chExt cx="8637377" cy="1152127"/>
          </a:xfrm>
        </p:grpSpPr>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5"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93703"/>
            <a:ext cx="5295631" cy="230832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lang="en-US" altLang="zh-CN" sz="2400" b="1" i="1" dirty="0" smtClean="0">
                <a:latin typeface="Helvetica" pitchFamily="34" charset="0"/>
                <a:ea typeface="Cambria Math" pitchFamily="18" charset="0"/>
                <a:cs typeface="Arial" pitchFamily="34" charset="0"/>
              </a:rPr>
              <a:t>Directions</a:t>
            </a:r>
            <a:r>
              <a:rPr lang="en-US" altLang="zh-CN" sz="2400" b="1" i="1" dirty="0">
                <a:latin typeface="Helvetica" pitchFamily="34" charset="0"/>
                <a:ea typeface="Cambria Math" pitchFamily="18" charset="0"/>
                <a:cs typeface="Arial" pitchFamily="34" charset="0"/>
              </a:rPr>
              <a:t>:  </a:t>
            </a:r>
            <a:r>
              <a:rPr lang="en-US" altLang="zh-CN" sz="2400" i="1" dirty="0" smtClean="0">
                <a:latin typeface="Helvetica" pitchFamily="34" charset="0"/>
                <a:ea typeface="Cambria Math" pitchFamily="18" charset="0"/>
                <a:cs typeface="Arial" pitchFamily="34" charset="0"/>
              </a:rPr>
              <a:t>Write an essay of no less than 150 words on one of the following topics. One topic has an outline you can follow.</a:t>
            </a:r>
            <a:endParaRPr lang="en-US" altLang="zh-CN" sz="2400" i="1" dirty="0">
              <a:latin typeface="Helvetica" pitchFamily="34" charset="0"/>
              <a:ea typeface="Cambria Math" pitchFamily="18" charset="0"/>
              <a:cs typeface="Arial" pitchFamily="34" charset="0"/>
            </a:endParaRPr>
          </a:p>
        </p:txBody>
      </p:sp>
      <p:grpSp>
        <p:nvGrpSpPr>
          <p:cNvPr id="8" name="组合 7"/>
          <p:cNvGrpSpPr/>
          <p:nvPr/>
        </p:nvGrpSpPr>
        <p:grpSpPr>
          <a:xfrm>
            <a:off x="319" y="-27383"/>
            <a:ext cx="8637377" cy="1152127"/>
            <a:chOff x="319" y="-27383"/>
            <a:chExt cx="8637377" cy="1152127"/>
          </a:xfrm>
        </p:grpSpPr>
        <p:pic>
          <p:nvPicPr>
            <p:cNvPr id="9"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14" name="Picture 2" descr="D:\已买图\物品\TWM1098134547_2000X3008.jpg"/>
          <p:cNvPicPr>
            <a:picLocks noChangeAspect="1" noChangeArrowheads="1"/>
          </p:cNvPicPr>
          <p:nvPr/>
        </p:nvPicPr>
        <p:blipFill>
          <a:blip r:embed="rId5" cstate="print"/>
          <a:srcRect/>
          <a:stretch>
            <a:fillRect/>
          </a:stretch>
        </p:blipFill>
        <p:spPr bwMode="auto">
          <a:xfrm>
            <a:off x="5572132" y="1500174"/>
            <a:ext cx="2989128" cy="4495369"/>
          </a:xfrm>
          <a:prstGeom prst="rect">
            <a:avLst/>
          </a:prstGeom>
          <a:noFill/>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14282" y="1500174"/>
            <a:ext cx="8650691" cy="4018226"/>
            <a:chOff x="214282" y="1357299"/>
            <a:chExt cx="8650691" cy="4824426"/>
          </a:xfrm>
        </p:grpSpPr>
        <p:sp>
          <p:nvSpPr>
            <p:cNvPr id="8" name="矩形 7"/>
            <p:cNvSpPr/>
            <p:nvPr/>
          </p:nvSpPr>
          <p:spPr>
            <a:xfrm>
              <a:off x="214282" y="1357299"/>
              <a:ext cx="8620156" cy="4824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200000"/>
                </a:lnSpc>
              </a:pPr>
              <a:r>
                <a:rPr lang="en-US" altLang="zh-CN" sz="2400" b="1" dirty="0" smtClean="0"/>
                <a:t>Topic: </a:t>
              </a:r>
              <a:r>
                <a:rPr lang="en-US" altLang="zh-CN" sz="2400" dirty="0" smtClean="0"/>
                <a:t>Grammar, a headache to me</a:t>
              </a:r>
            </a:p>
            <a:p>
              <a:pPr>
                <a:lnSpc>
                  <a:spcPct val="200000"/>
                </a:lnSpc>
              </a:pPr>
              <a:r>
                <a:rPr lang="en-US" altLang="zh-CN" sz="2400" b="1" dirty="0" smtClean="0"/>
                <a:t>Introduction:   </a:t>
              </a:r>
              <a:r>
                <a:rPr lang="en-US" altLang="zh-CN" sz="2400" dirty="0" smtClean="0"/>
                <a:t>Thesis statement: English </a:t>
              </a:r>
              <a:r>
                <a:rPr lang="en-US" sz="2400" dirty="0" smtClean="0"/>
                <a:t>Grammar is a big headache to me.</a:t>
              </a:r>
            </a:p>
            <a:p>
              <a:pPr>
                <a:lnSpc>
                  <a:spcPct val="200000"/>
                </a:lnSpc>
              </a:pPr>
              <a:r>
                <a:rPr lang="en-US" altLang="zh-CN" sz="2400" b="1" dirty="0" smtClean="0"/>
                <a:t>Body: </a:t>
              </a:r>
              <a:r>
                <a:rPr lang="en-US" sz="2400" dirty="0" smtClean="0"/>
                <a:t>Example: The difference between </a:t>
              </a:r>
              <a:r>
                <a:rPr lang="en-US" sz="2400" i="1" dirty="0" smtClean="0"/>
                <a:t>used to </a:t>
              </a:r>
              <a:r>
                <a:rPr lang="en-US" sz="2400" dirty="0" smtClean="0"/>
                <a:t>and </a:t>
              </a:r>
              <a:r>
                <a:rPr lang="en-US" sz="2400" i="1" dirty="0" smtClean="0"/>
                <a:t>be used to</a:t>
              </a:r>
            </a:p>
            <a:p>
              <a:pPr>
                <a:lnSpc>
                  <a:spcPct val="200000"/>
                </a:lnSpc>
              </a:pPr>
              <a:r>
                <a:rPr lang="en-US" altLang="zh-CN" sz="2400" b="1" dirty="0" smtClean="0"/>
                <a:t>Conclusion: </a:t>
              </a:r>
              <a:r>
                <a:rPr lang="en-US" sz="2400" dirty="0" smtClean="0"/>
                <a:t>I’m allergic to learning English grammar.</a:t>
              </a:r>
              <a:endParaRPr lang="zh-CN" altLang="en-US" sz="2400" dirty="0" smtClean="0"/>
            </a:p>
            <a:p>
              <a:pPr>
                <a:lnSpc>
                  <a:spcPct val="110000"/>
                </a:lnSpc>
              </a:pPr>
              <a:endParaRPr lang="zh-CN" altLang="en-US" sz="2400" dirty="0"/>
            </a:p>
          </p:txBody>
        </p:sp>
        <p:cxnSp>
          <p:nvCxnSpPr>
            <p:cNvPr id="11" name="直接连接符 10"/>
            <p:cNvCxnSpPr/>
            <p:nvPr/>
          </p:nvCxnSpPr>
          <p:spPr>
            <a:xfrm>
              <a:off x="214282" y="2143116"/>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4282" y="300037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4282" y="385762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4817" y="469889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4282" y="557793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19" y="-27383"/>
            <a:ext cx="8637377" cy="1152127"/>
            <a:chOff x="319" y="-27383"/>
            <a:chExt cx="8637377" cy="1152127"/>
          </a:xfrm>
        </p:grpSpPr>
        <p:pic>
          <p:nvPicPr>
            <p:cNvPr id="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8" name="矩形 17"/>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28596" y="1571612"/>
            <a:ext cx="8262966" cy="198516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785786" y="1571613"/>
            <a:ext cx="7334272" cy="198515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800" b="1" dirty="0" smtClean="0">
                <a:solidFill>
                  <a:srgbClr val="FF6600"/>
                </a:solidFill>
              </a:rPr>
              <a:t>More topics:</a:t>
            </a:r>
            <a:endParaRPr lang="en-US" altLang="zh-CN" sz="2800" dirty="0" smtClean="0"/>
          </a:p>
          <a:p>
            <a:pPr>
              <a:lnSpc>
                <a:spcPct val="150000"/>
              </a:lnSpc>
            </a:pPr>
            <a:r>
              <a:rPr lang="en-US" altLang="zh-CN" sz="2600" dirty="0" smtClean="0"/>
              <a:t>•   Learning English through imitation / repetition</a:t>
            </a:r>
          </a:p>
          <a:p>
            <a:pPr>
              <a:lnSpc>
                <a:spcPct val="150000"/>
              </a:lnSpc>
            </a:pPr>
            <a:r>
              <a:rPr lang="en-US" altLang="zh-CN" sz="2600" dirty="0" smtClean="0"/>
              <a:t>•   Learning English with / without grammar</a:t>
            </a:r>
            <a:endParaRPr lang="en-US" altLang="zh-CN" sz="2600" dirty="0"/>
          </a:p>
        </p:txBody>
      </p:sp>
      <p:pic>
        <p:nvPicPr>
          <p:cNvPr id="1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 name="组合 8"/>
          <p:cNvGrpSpPr/>
          <p:nvPr/>
        </p:nvGrpSpPr>
        <p:grpSpPr>
          <a:xfrm>
            <a:off x="319" y="-27383"/>
            <a:ext cx="8637377" cy="1152127"/>
            <a:chOff x="319" y="-27383"/>
            <a:chExt cx="8637377" cy="1152127"/>
          </a:xfrm>
        </p:grpSpPr>
        <p:pic>
          <p:nvPicPr>
            <p:cNvPr id="11"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6" action="ppaction://hlinksldjump"/>
            </p:cNvPr>
            <p:cNvSpPr txBox="1"/>
            <p:nvPr/>
          </p:nvSpPr>
          <p:spPr>
            <a:xfrm>
              <a:off x="200706" y="472683"/>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5" name="矩形 14"/>
            <p:cNvSpPr/>
            <p:nvPr/>
          </p:nvSpPr>
          <p:spPr>
            <a:xfrm>
              <a:off x="3779912"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59394" name="Picture 2" descr="D:\已买图\物品\8023994993_M.jpg"/>
          <p:cNvPicPr>
            <a:picLocks noChangeAspect="1" noChangeArrowheads="1"/>
          </p:cNvPicPr>
          <p:nvPr/>
        </p:nvPicPr>
        <p:blipFill>
          <a:blip r:embed="rId7" cstate="print"/>
          <a:srcRect/>
          <a:stretch>
            <a:fillRect/>
          </a:stretch>
        </p:blipFill>
        <p:spPr bwMode="auto">
          <a:xfrm>
            <a:off x="2428860" y="4011855"/>
            <a:ext cx="3941770" cy="2628658"/>
          </a:xfrm>
          <a:prstGeom prst="rect">
            <a:avLst/>
          </a:prstGeom>
          <a:ln>
            <a:noFill/>
          </a:ln>
          <a:effectLst>
            <a:softEdge rad="112500"/>
          </a:effectLst>
        </p:spPr>
      </p:pic>
    </p:spTree>
    <p:extLst>
      <p:ext uri="{BB962C8B-B14F-4D97-AF65-F5344CB8AC3E}">
        <p14:creationId xmlns="" xmlns:p14="http://schemas.microsoft.com/office/powerpoint/2010/main" val="13130601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已买图\物品\TWM1098134547_2000X3008.jpg"/>
          <p:cNvPicPr>
            <a:picLocks noChangeAspect="1" noChangeArrowheads="1"/>
          </p:cNvPicPr>
          <p:nvPr/>
        </p:nvPicPr>
        <p:blipFill>
          <a:blip r:embed="rId3" cstate="print"/>
          <a:srcRect/>
          <a:stretch>
            <a:fillRect/>
          </a:stretch>
        </p:blipFill>
        <p:spPr bwMode="auto">
          <a:xfrm>
            <a:off x="5857884" y="1915989"/>
            <a:ext cx="3286116" cy="4942011"/>
          </a:xfrm>
          <a:prstGeom prst="rect">
            <a:avLst/>
          </a:prstGeom>
          <a:noFill/>
        </p:spPr>
      </p:pic>
      <p:sp>
        <p:nvSpPr>
          <p:cNvPr id="13" name="Rectangle 1"/>
          <p:cNvSpPr>
            <a:spLocks noChangeArrowheads="1"/>
          </p:cNvSpPr>
          <p:nvPr/>
        </p:nvSpPr>
        <p:spPr bwMode="auto">
          <a:xfrm>
            <a:off x="428596" y="3214686"/>
            <a:ext cx="5429288" cy="15327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600" dirty="0" smtClean="0">
                <a:solidFill>
                  <a:srgbClr val="FF6600"/>
                </a:solidFill>
                <a:latin typeface="Helvetica"/>
                <a:cs typeface="Times New Roman" pitchFamily="18" charset="0"/>
              </a:rPr>
              <a:t>Suppose you are expected to share your experience of English learning with your classmates.</a:t>
            </a:r>
            <a:endParaRPr lang="en-US" altLang="zh-CN" sz="2600" b="1" i="1" dirty="0">
              <a:solidFill>
                <a:srgbClr val="FF6600"/>
              </a:solidFill>
              <a:latin typeface="Helvetica"/>
              <a:ea typeface="Cambria Math" pitchFamily="18" charset="0"/>
              <a:cs typeface="Arial" pitchFamily="34" charset="0"/>
            </a:endParaRPr>
          </a:p>
        </p:txBody>
      </p:sp>
      <p:sp>
        <p:nvSpPr>
          <p:cNvPr id="9" name="Rectangle 1"/>
          <p:cNvSpPr>
            <a:spLocks noChangeArrowheads="1"/>
          </p:cNvSpPr>
          <p:nvPr/>
        </p:nvSpPr>
        <p:spPr bwMode="auto">
          <a:xfrm>
            <a:off x="-71470" y="2000240"/>
            <a:ext cx="6304343" cy="5847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3200" b="1" i="1" dirty="0">
                <a:solidFill>
                  <a:srgbClr val="C00000"/>
                </a:solidFill>
                <a:latin typeface="华文彩云" pitchFamily="2" charset="-122"/>
                <a:ea typeface="华文彩云" pitchFamily="2" charset="-122"/>
              </a:rPr>
              <a:t>M</a:t>
            </a:r>
            <a:r>
              <a:rPr kumimoji="1" lang="en-US" altLang="zh-CN" sz="2800" b="1" i="1" dirty="0" smtClean="0"/>
              <a:t>ake </a:t>
            </a:r>
            <a:r>
              <a:rPr kumimoji="1" lang="en-US" altLang="zh-CN" sz="2800" b="1" i="1" dirty="0"/>
              <a:t>a speech on the following topic.</a:t>
            </a:r>
            <a:r>
              <a:rPr lang="en-US" altLang="zh-CN" sz="2800" b="1" i="1" dirty="0">
                <a:solidFill>
                  <a:srgbClr val="0070C0"/>
                </a:solidFill>
                <a:ea typeface="宋体" pitchFamily="2" charset="-122"/>
              </a:rPr>
              <a:t> </a:t>
            </a:r>
          </a:p>
        </p:txBody>
      </p:sp>
      <p:pic>
        <p:nvPicPr>
          <p:cNvPr id="1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
          <p:cNvGrpSpPr/>
          <p:nvPr/>
        </p:nvGrpSpPr>
        <p:grpSpPr>
          <a:xfrm>
            <a:off x="318" y="-27383"/>
            <a:ext cx="8964170" cy="1152127"/>
            <a:chOff x="318" y="-27383"/>
            <a:chExt cx="8964170" cy="1152127"/>
          </a:xfrm>
        </p:grpSpPr>
        <p:pic>
          <p:nvPicPr>
            <p:cNvPr id="7"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hlinkClick r:id="rId7" action="ppaction://hlinksldjump"/>
            </p:cNvPr>
            <p:cNvSpPr txBox="1"/>
            <p:nvPr/>
          </p:nvSpPr>
          <p:spPr>
            <a:xfrm>
              <a:off x="207004" y="46699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1" name="矩形 10"/>
            <p:cNvSpPr/>
            <p:nvPr/>
          </p:nvSpPr>
          <p:spPr>
            <a:xfrm>
              <a:off x="4106704"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24261"/>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lang="zh-CN" altLang="en-US" sz="2600" b="1" i="1" kern="0" dirty="0" smtClean="0">
              <a:solidFill>
                <a:schemeClr val="accent6">
                  <a:lumMod val="50000"/>
                </a:schemeClr>
              </a:solidFill>
              <a:latin typeface="Helvetica"/>
            </a:endParaRPr>
          </a:p>
        </p:txBody>
      </p:sp>
      <p:sp>
        <p:nvSpPr>
          <p:cNvPr id="22" name="矩形 21"/>
          <p:cNvSpPr/>
          <p:nvPr/>
        </p:nvSpPr>
        <p:spPr>
          <a:xfrm>
            <a:off x="892540" y="2571744"/>
            <a:ext cx="7108484" cy="2308324"/>
          </a:xfrm>
          <a:prstGeom prst="rect">
            <a:avLst/>
          </a:prstGeom>
        </p:spPr>
        <p:txBody>
          <a:bodyPr wrap="square">
            <a:spAutoFit/>
          </a:bodyPr>
          <a:lstStyle/>
          <a:p>
            <a:pPr algn="just">
              <a:lnSpc>
                <a:spcPct val="150000"/>
              </a:lnSpc>
              <a:defRPr/>
            </a:pPr>
            <a:r>
              <a:rPr lang="en-US" altLang="zh-CN" sz="2400" b="1" dirty="0" smtClean="0">
                <a:solidFill>
                  <a:srgbClr val="FF6600"/>
                </a:solidFill>
                <a:latin typeface="Helvetica"/>
              </a:rPr>
              <a:t>Part I. My general feeling about learning English</a:t>
            </a:r>
            <a:endParaRPr lang="zh-CN" altLang="en-US" sz="2400" b="1" dirty="0" smtClean="0">
              <a:solidFill>
                <a:srgbClr val="FF6600"/>
              </a:solidFill>
              <a:latin typeface="Helvetica"/>
            </a:endParaRPr>
          </a:p>
          <a:p>
            <a:pPr marL="120650" indent="-120650" algn="just">
              <a:lnSpc>
                <a:spcPct val="150000"/>
              </a:lnSpc>
              <a:defRPr/>
            </a:pPr>
            <a:r>
              <a:rPr lang="en-US" altLang="zh-CN" sz="2400" dirty="0" smtClean="0">
                <a:latin typeface="Helvetica"/>
              </a:rPr>
              <a:t>1</a:t>
            </a:r>
            <a:r>
              <a:rPr lang="en-US" altLang="zh-CN" sz="2400" dirty="0" smtClean="0">
                <a:latin typeface="Helvetica"/>
              </a:rPr>
              <a:t>. Difficult and frustrating; </a:t>
            </a:r>
          </a:p>
          <a:p>
            <a:pPr marL="120650" indent="-120650" algn="just">
              <a:lnSpc>
                <a:spcPct val="150000"/>
              </a:lnSpc>
              <a:defRPr/>
            </a:pPr>
            <a:r>
              <a:rPr lang="en-US" altLang="zh-CN" sz="2400" dirty="0" smtClean="0">
                <a:latin typeface="Helvetica"/>
              </a:rPr>
              <a:t>2. Rewarding and well worth the effort</a:t>
            </a:r>
          </a:p>
        </p:txBody>
      </p:sp>
      <p:sp>
        <p:nvSpPr>
          <p:cNvPr id="18" name="圆角矩形 17"/>
          <p:cNvSpPr/>
          <p:nvPr/>
        </p:nvSpPr>
        <p:spPr>
          <a:xfrm>
            <a:off x="196483" y="2071679"/>
            <a:ext cx="8590359" cy="314327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a:hlinkClick r:id="" action="ppaction://hlinkshowjump?jump=nextslide"/>
          </p:cNvPr>
          <p:cNvSpPr/>
          <p:nvPr/>
        </p:nvSpPr>
        <p:spPr>
          <a:xfrm>
            <a:off x="6039151" y="535782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8"/>
          <p:cNvGrpSpPr/>
          <p:nvPr/>
        </p:nvGrpSpPr>
        <p:grpSpPr>
          <a:xfrm>
            <a:off x="318" y="-27383"/>
            <a:ext cx="8964170" cy="1152127"/>
            <a:chOff x="318" y="-27383"/>
            <a:chExt cx="8964170" cy="1152127"/>
          </a:xfrm>
        </p:grpSpPr>
        <p:pic>
          <p:nvPicPr>
            <p:cNvPr id="1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a:hlinkClick r:id="rId4" action="ppaction://hlinksldjump"/>
            </p:cNvPr>
            <p:cNvSpPr txBox="1"/>
            <p:nvPr/>
          </p:nvSpPr>
          <p:spPr>
            <a:xfrm>
              <a:off x="207004" y="46699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2" name="矩形 11"/>
            <p:cNvSpPr/>
            <p:nvPr/>
          </p:nvSpPr>
          <p:spPr>
            <a:xfrm>
              <a:off x="4106704"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17348" y="2370134"/>
            <a:ext cx="7812304" cy="3416320"/>
          </a:xfrm>
          <a:prstGeom prst="rect">
            <a:avLst/>
          </a:prstGeom>
        </p:spPr>
        <p:txBody>
          <a:bodyPr wrap="square">
            <a:spAutoFit/>
          </a:bodyPr>
          <a:lstStyle/>
          <a:p>
            <a:pPr marL="120650" indent="-120650" algn="just">
              <a:lnSpc>
                <a:spcPct val="120000"/>
              </a:lnSpc>
              <a:defRPr/>
            </a:pPr>
            <a:r>
              <a:rPr lang="en-US" altLang="zh-CN" sz="2400" b="1" dirty="0" smtClean="0">
                <a:solidFill>
                  <a:srgbClr val="FF6600"/>
                </a:solidFill>
                <a:latin typeface="Helvetica"/>
              </a:rPr>
              <a:t>Part II. The difficulties and how I overcome them</a:t>
            </a:r>
          </a:p>
          <a:p>
            <a:pPr marL="457200" indent="-457200" algn="just">
              <a:lnSpc>
                <a:spcPct val="120000"/>
              </a:lnSpc>
              <a:buFont typeface="+mj-lt"/>
              <a:buAutoNum type="arabicPeriod"/>
              <a:defRPr/>
            </a:pPr>
            <a:r>
              <a:rPr lang="en-US" altLang="zh-CN" sz="2400" dirty="0" smtClean="0">
                <a:latin typeface="Helvetica"/>
              </a:rPr>
              <a:t>Listening and speaking</a:t>
            </a:r>
          </a:p>
          <a:p>
            <a:pPr marL="457200" indent="-457200" algn="just">
              <a:lnSpc>
                <a:spcPct val="120000"/>
              </a:lnSpc>
              <a:buFont typeface="+mj-lt"/>
              <a:buAutoNum type="arabicPeriod"/>
              <a:defRPr/>
            </a:pPr>
            <a:r>
              <a:rPr lang="en-US" altLang="zh-CN" sz="2400" dirty="0" smtClean="0">
                <a:latin typeface="Helvetica"/>
              </a:rPr>
              <a:t>Writing</a:t>
            </a:r>
          </a:p>
          <a:p>
            <a:pPr marL="457200" indent="-457200" algn="just">
              <a:lnSpc>
                <a:spcPct val="120000"/>
              </a:lnSpc>
              <a:buFont typeface="+mj-lt"/>
              <a:buAutoNum type="arabicPeriod"/>
              <a:defRPr/>
            </a:pPr>
            <a:r>
              <a:rPr lang="en-US" altLang="zh-CN" sz="2400" dirty="0" smtClean="0">
                <a:latin typeface="Helvetica"/>
              </a:rPr>
              <a:t>Grammar and vocabulary</a:t>
            </a:r>
          </a:p>
          <a:p>
            <a:pPr marL="120650" indent="-120650" algn="just">
              <a:lnSpc>
                <a:spcPct val="120000"/>
              </a:lnSpc>
              <a:defRPr/>
            </a:pPr>
            <a:r>
              <a:rPr lang="en-US" altLang="zh-CN" sz="2400" b="1" dirty="0" smtClean="0">
                <a:solidFill>
                  <a:srgbClr val="FF6600"/>
                </a:solidFill>
                <a:latin typeface="Helvetica"/>
              </a:rPr>
              <a:t>Part III. Benefits from English learning</a:t>
            </a:r>
          </a:p>
          <a:p>
            <a:pPr marL="457200" indent="-457200" eaLnBrk="0" hangingPunct="0">
              <a:buFont typeface="+mj-lt"/>
              <a:buAutoNum type="arabicPeriod"/>
              <a:defRPr/>
            </a:pPr>
            <a:r>
              <a:rPr lang="en-US" altLang="zh-CN" sz="2400" dirty="0" smtClean="0">
                <a:latin typeface="Helvetica"/>
              </a:rPr>
              <a:t>New sights into another culture</a:t>
            </a:r>
          </a:p>
          <a:p>
            <a:pPr marL="457200" indent="-457200" eaLnBrk="0" hangingPunct="0">
              <a:buFont typeface="+mj-lt"/>
              <a:buAutoNum type="arabicPeriod"/>
              <a:defRPr/>
            </a:pPr>
            <a:r>
              <a:rPr lang="en-US" altLang="zh-CN" sz="2400" dirty="0" smtClean="0">
                <a:latin typeface="Helvetica"/>
              </a:rPr>
              <a:t>New ways of seeing things</a:t>
            </a:r>
          </a:p>
          <a:p>
            <a:pPr marL="457200" indent="-457200" eaLnBrk="0" hangingPunct="0">
              <a:buFont typeface="+mj-lt"/>
              <a:buAutoNum type="arabicPeriod"/>
              <a:defRPr/>
            </a:pPr>
            <a:r>
              <a:rPr lang="en-US" altLang="zh-CN" sz="2400" dirty="0" smtClean="0">
                <a:latin typeface="Helvetica"/>
              </a:rPr>
              <a:t>Communication with people from different nations</a:t>
            </a:r>
          </a:p>
        </p:txBody>
      </p:sp>
      <p:sp>
        <p:nvSpPr>
          <p:cNvPr id="19" name="右箭头 18">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a:xfrm>
            <a:off x="318" y="-27383"/>
            <a:ext cx="8964170" cy="1152127"/>
            <a:chOff x="318" y="-27383"/>
            <a:chExt cx="8964170" cy="1152127"/>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4" action="ppaction://hlinksldjump"/>
            </p:cNvPr>
            <p:cNvSpPr txBox="1"/>
            <p:nvPr/>
          </p:nvSpPr>
          <p:spPr>
            <a:xfrm>
              <a:off x="207004" y="46699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4" name="矩形 13"/>
            <p:cNvSpPr/>
            <p:nvPr/>
          </p:nvSpPr>
          <p:spPr>
            <a:xfrm>
              <a:off x="4106704"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19675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sp>
        <p:nvSpPr>
          <p:cNvPr id="22" name="矩形 21"/>
          <p:cNvSpPr/>
          <p:nvPr/>
        </p:nvSpPr>
        <p:spPr>
          <a:xfrm>
            <a:off x="928662" y="2214554"/>
            <a:ext cx="7418992" cy="3970318"/>
          </a:xfrm>
          <a:prstGeom prst="rect">
            <a:avLst/>
          </a:prstGeom>
        </p:spPr>
        <p:txBody>
          <a:bodyPr wrap="square">
            <a:spAutoFit/>
          </a:bodyPr>
          <a:lstStyle/>
          <a:p>
            <a:pPr>
              <a:lnSpc>
                <a:spcPct val="150000"/>
              </a:lnSpc>
              <a:defRPr/>
            </a:pPr>
            <a:r>
              <a:rPr lang="en-US" altLang="zh-CN" sz="2400" dirty="0" smtClean="0">
                <a:latin typeface="Helvetica"/>
              </a:rPr>
              <a:t>be/feel obliged to do </a:t>
            </a:r>
            <a:r>
              <a:rPr lang="en-US" altLang="zh-CN" sz="2400" dirty="0" err="1" smtClean="0">
                <a:latin typeface="Helvetica"/>
              </a:rPr>
              <a:t>sth</a:t>
            </a:r>
            <a:r>
              <a:rPr lang="en-US" altLang="zh-CN" sz="2400" dirty="0" smtClean="0">
                <a:latin typeface="Helvetica"/>
              </a:rPr>
              <a:t>. </a:t>
            </a:r>
          </a:p>
          <a:p>
            <a:pPr>
              <a:lnSpc>
                <a:spcPct val="150000"/>
              </a:lnSpc>
              <a:defRPr/>
            </a:pPr>
            <a:r>
              <a:rPr lang="en-US" altLang="zh-CN" sz="2400" dirty="0" smtClean="0">
                <a:latin typeface="Helvetica"/>
              </a:rPr>
              <a:t>be absorbed in </a:t>
            </a:r>
          </a:p>
          <a:p>
            <a:pPr>
              <a:lnSpc>
                <a:spcPct val="150000"/>
              </a:lnSpc>
              <a:defRPr/>
            </a:pPr>
            <a:r>
              <a:rPr lang="en-US" altLang="zh-CN" sz="2400" dirty="0" smtClean="0">
                <a:latin typeface="Helvetica"/>
              </a:rPr>
              <a:t>be allergic to </a:t>
            </a:r>
            <a:r>
              <a:rPr lang="en-US" altLang="zh-CN" sz="2400" dirty="0" err="1" smtClean="0">
                <a:latin typeface="Helvetica"/>
              </a:rPr>
              <a:t>sth</a:t>
            </a:r>
            <a:r>
              <a:rPr lang="en-US" altLang="zh-CN" sz="2400" dirty="0" smtClean="0">
                <a:latin typeface="Helvetica"/>
              </a:rPr>
              <a:t>. </a:t>
            </a:r>
          </a:p>
          <a:p>
            <a:pPr>
              <a:lnSpc>
                <a:spcPct val="150000"/>
              </a:lnSpc>
              <a:defRPr/>
            </a:pPr>
            <a:r>
              <a:rPr lang="en-US" altLang="zh-CN" sz="2400" dirty="0" smtClean="0">
                <a:latin typeface="Helvetica"/>
              </a:rPr>
              <a:t>full of earnest anticipation </a:t>
            </a:r>
          </a:p>
          <a:p>
            <a:pPr>
              <a:lnSpc>
                <a:spcPct val="150000"/>
              </a:lnSpc>
              <a:defRPr/>
            </a:pPr>
            <a:r>
              <a:rPr lang="en-US" altLang="zh-CN" sz="2400" dirty="0" smtClean="0">
                <a:latin typeface="Helvetica"/>
              </a:rPr>
              <a:t>bear the bulk of the criticism </a:t>
            </a:r>
          </a:p>
          <a:p>
            <a:pPr>
              <a:lnSpc>
                <a:spcPct val="150000"/>
              </a:lnSpc>
              <a:defRPr/>
            </a:pPr>
            <a:r>
              <a:rPr lang="en-US" altLang="zh-CN" sz="2400" dirty="0" smtClean="0">
                <a:latin typeface="Helvetica"/>
              </a:rPr>
              <a:t>not make any sense </a:t>
            </a:r>
          </a:p>
          <a:p>
            <a:pPr>
              <a:lnSpc>
                <a:spcPct val="150000"/>
              </a:lnSpc>
              <a:defRPr/>
            </a:pPr>
            <a:r>
              <a:rPr lang="en-US" altLang="zh-CN" sz="2400" dirty="0" smtClean="0">
                <a:latin typeface="Helvetica"/>
              </a:rPr>
              <a:t>language deficit</a:t>
            </a:r>
          </a:p>
        </p:txBody>
      </p:sp>
      <p:sp>
        <p:nvSpPr>
          <p:cNvPr id="17" name="圆角矩形 16"/>
          <p:cNvSpPr/>
          <p:nvPr/>
        </p:nvSpPr>
        <p:spPr>
          <a:xfrm>
            <a:off x="374129" y="2071678"/>
            <a:ext cx="6983953"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8"/>
          <p:cNvGrpSpPr/>
          <p:nvPr/>
        </p:nvGrpSpPr>
        <p:grpSpPr>
          <a:xfrm>
            <a:off x="318" y="-27383"/>
            <a:ext cx="8964170" cy="1152127"/>
            <a:chOff x="318" y="-27383"/>
            <a:chExt cx="8964170" cy="1152127"/>
          </a:xfrm>
        </p:grpSpPr>
        <p:pic>
          <p:nvPicPr>
            <p:cNvPr id="1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a:hlinkClick r:id="rId4" action="ppaction://hlinksldjump"/>
            </p:cNvPr>
            <p:cNvSpPr txBox="1"/>
            <p:nvPr/>
          </p:nvSpPr>
          <p:spPr>
            <a:xfrm>
              <a:off x="207004" y="46699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3" name="矩形 12"/>
            <p:cNvSpPr/>
            <p:nvPr/>
          </p:nvSpPr>
          <p:spPr>
            <a:xfrm>
              <a:off x="4106704"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19675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sp>
        <p:nvSpPr>
          <p:cNvPr id="22" name="矩形 21"/>
          <p:cNvSpPr/>
          <p:nvPr/>
        </p:nvSpPr>
        <p:spPr>
          <a:xfrm>
            <a:off x="1142976" y="2285992"/>
            <a:ext cx="7418992" cy="3347968"/>
          </a:xfrm>
          <a:prstGeom prst="rect">
            <a:avLst/>
          </a:prstGeom>
        </p:spPr>
        <p:txBody>
          <a:bodyPr wrap="square">
            <a:spAutoFit/>
          </a:bodyPr>
          <a:lstStyle/>
          <a:p>
            <a:pPr>
              <a:lnSpc>
                <a:spcPct val="150000"/>
              </a:lnSpc>
              <a:defRPr/>
            </a:pPr>
            <a:r>
              <a:rPr lang="en-US" altLang="zh-CN" sz="2400" dirty="0" smtClean="0">
                <a:latin typeface="Helvetica"/>
              </a:rPr>
              <a:t>get lost</a:t>
            </a:r>
          </a:p>
          <a:p>
            <a:pPr>
              <a:lnSpc>
                <a:spcPct val="150000"/>
              </a:lnSpc>
              <a:defRPr/>
            </a:pPr>
            <a:r>
              <a:rPr lang="en-US" altLang="zh-CN" sz="2400" dirty="0" smtClean="0">
                <a:latin typeface="Helvetica"/>
              </a:rPr>
              <a:t>become attracted to </a:t>
            </a:r>
          </a:p>
          <a:p>
            <a:pPr>
              <a:lnSpc>
                <a:spcPct val="150000"/>
              </a:lnSpc>
              <a:defRPr/>
            </a:pPr>
            <a:r>
              <a:rPr lang="en-US" altLang="zh-CN" sz="2400" dirty="0" smtClean="0">
                <a:latin typeface="Helvetica"/>
              </a:rPr>
              <a:t>out of curiosity</a:t>
            </a:r>
          </a:p>
          <a:p>
            <a:pPr>
              <a:lnSpc>
                <a:spcPct val="150000"/>
              </a:lnSpc>
              <a:defRPr/>
            </a:pPr>
            <a:r>
              <a:rPr lang="en-US" altLang="zh-CN" sz="2400" dirty="0" smtClean="0">
                <a:latin typeface="Helvetica"/>
              </a:rPr>
              <a:t>learn from scratch</a:t>
            </a:r>
          </a:p>
          <a:p>
            <a:pPr>
              <a:lnSpc>
                <a:spcPct val="150000"/>
              </a:lnSpc>
              <a:defRPr/>
            </a:pPr>
            <a:r>
              <a:rPr lang="en-US" altLang="zh-CN" sz="2400" dirty="0" smtClean="0">
                <a:latin typeface="Helvetica"/>
              </a:rPr>
              <a:t>with a long sigh </a:t>
            </a:r>
          </a:p>
          <a:p>
            <a:pPr>
              <a:lnSpc>
                <a:spcPct val="150000"/>
              </a:lnSpc>
              <a:defRPr/>
            </a:pPr>
            <a:r>
              <a:rPr lang="en-US" altLang="zh-CN" sz="2400" dirty="0" smtClean="0">
                <a:latin typeface="Helvetica"/>
              </a:rPr>
              <a:t>swell with pride </a:t>
            </a:r>
          </a:p>
        </p:txBody>
      </p:sp>
      <p:sp>
        <p:nvSpPr>
          <p:cNvPr id="17" name="圆角矩形 16"/>
          <p:cNvSpPr/>
          <p:nvPr/>
        </p:nvSpPr>
        <p:spPr>
          <a:xfrm>
            <a:off x="642910" y="2073242"/>
            <a:ext cx="6581197"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7"/>
          <p:cNvGrpSpPr/>
          <p:nvPr/>
        </p:nvGrpSpPr>
        <p:grpSpPr>
          <a:xfrm>
            <a:off x="318" y="-27383"/>
            <a:ext cx="8964170" cy="1152127"/>
            <a:chOff x="318" y="-27383"/>
            <a:chExt cx="8964170" cy="1152127"/>
          </a:xfrm>
        </p:grpSpPr>
        <p:pic>
          <p:nvPicPr>
            <p:cNvPr id="9"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a:hlinkClick r:id="rId3" action="ppaction://hlinksldjump"/>
            </p:cNvPr>
            <p:cNvSpPr txBox="1"/>
            <p:nvPr/>
          </p:nvSpPr>
          <p:spPr>
            <a:xfrm>
              <a:off x="207004" y="46699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12" name="矩形 11"/>
            <p:cNvSpPr/>
            <p:nvPr/>
          </p:nvSpPr>
          <p:spPr>
            <a:xfrm>
              <a:off x="4106704" y="593100"/>
              <a:ext cx="4857784" cy="461665"/>
            </a:xfrm>
            <a:prstGeom prst="rect">
              <a:avLst/>
            </a:prstGeom>
            <a:solidFill>
              <a:schemeClr val="bg1"/>
            </a:solidFill>
          </p:spPr>
          <p:txBody>
            <a:bodyPr wrap="square">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extLst>
      <p:ext uri="{BB962C8B-B14F-4D97-AF65-F5344CB8AC3E}">
        <p14:creationId xmlns="" xmlns:p14="http://schemas.microsoft.com/office/powerpoint/2010/main"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algn="ctr" eaLnBrk="0" hangingPunct="0">
              <a:lnSpc>
                <a:spcPct val="120000"/>
              </a:lnSpc>
              <a:defRPr/>
            </a:pPr>
            <a:r>
              <a:rPr lang="en-US" altLang="zh-CN" sz="2800" b="1" dirty="0" smtClean="0">
                <a:solidFill>
                  <a:srgbClr val="FF6600"/>
                </a:solidFill>
                <a:latin typeface="Helvetica" pitchFamily="34" charset="0"/>
                <a:ea typeface="Cambria Math" pitchFamily="18" charset="0"/>
                <a:cs typeface="Arial" pitchFamily="34" charset="0"/>
              </a:rPr>
              <a:t>    Translate </a:t>
            </a:r>
            <a:r>
              <a:rPr lang="en-US" altLang="zh-CN" sz="2800" b="1" dirty="0">
                <a:solidFill>
                  <a:srgbClr val="FF6600"/>
                </a:solidFill>
                <a:latin typeface="Helvetica" pitchFamily="34" charset="0"/>
                <a:ea typeface="Cambria Math" pitchFamily="18" charset="0"/>
                <a:cs typeface="Arial" pitchFamily="34" charset="0"/>
              </a:rPr>
              <a:t>a paragraph based on a summary of the text by using the expressions from the </a:t>
            </a:r>
            <a:r>
              <a:rPr lang="en-US" altLang="zh-CN" sz="2800" b="1" dirty="0" smtClean="0">
                <a:solidFill>
                  <a:srgbClr val="FF6600"/>
                </a:solidFill>
                <a:latin typeface="Helvetica" pitchFamily="34" charset="0"/>
                <a:ea typeface="Cambria Math" pitchFamily="18" charset="0"/>
                <a:cs typeface="Arial" pitchFamily="34" charset="0"/>
              </a:rPr>
              <a:t>text.</a:t>
            </a:r>
            <a:endParaRPr lang="en-US" altLang="zh-CN" sz="2800" b="1" dirty="0">
              <a:solidFill>
                <a:srgbClr val="FF6600"/>
              </a:solidFill>
              <a:latin typeface="Helvetica" pitchFamily="34" charset="0"/>
              <a:ea typeface="Cambria Math" pitchFamily="18" charset="0"/>
              <a:cs typeface="Arial" pitchFamily="34" charset="0"/>
            </a:endParaRPr>
          </a:p>
        </p:txBody>
      </p:sp>
      <p:grpSp>
        <p:nvGrpSpPr>
          <p:cNvPr id="2" name="组合 1"/>
          <p:cNvGrpSpPr/>
          <p:nvPr/>
        </p:nvGrpSpPr>
        <p:grpSpPr>
          <a:xfrm>
            <a:off x="-33" y="-27383"/>
            <a:ext cx="4379963" cy="1152127"/>
            <a:chOff x="-33" y="-27383"/>
            <a:chExt cx="4379963" cy="1152127"/>
          </a:xfrm>
        </p:grpSpPr>
        <p:pic>
          <p:nvPicPr>
            <p:cNvPr id="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0057" y="459020"/>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4098" name="Picture 2" descr="D:\找图\新视野读写2\徐晨买图\徐晨买图\新视野大学英语（第三版）读写教程2 8056259712_L.jpg"/>
          <p:cNvPicPr>
            <a:picLocks noChangeAspect="1" noChangeArrowheads="1"/>
          </p:cNvPicPr>
          <p:nvPr/>
        </p:nvPicPr>
        <p:blipFill>
          <a:blip r:embed="rId4" cstate="print"/>
          <a:srcRect/>
          <a:stretch>
            <a:fillRect/>
          </a:stretch>
        </p:blipFill>
        <p:spPr bwMode="auto">
          <a:xfrm>
            <a:off x="5916747" y="2000240"/>
            <a:ext cx="2917691" cy="3752853"/>
          </a:xfrm>
          <a:prstGeom prst="rect">
            <a:avLst/>
          </a:prstGeom>
          <a:ln>
            <a:noFill/>
          </a:ln>
          <a:effectLst>
            <a:softEdge rad="112500"/>
          </a:effectLst>
        </p:spPr>
      </p:pic>
      <p:pic>
        <p:nvPicPr>
          <p:cNvPr id="10"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 xmlns:p14="http://schemas.microsoft.com/office/powerpoint/2010/main" val="130104082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12035</TotalTime>
  <Words>6152</Words>
  <Application>Microsoft Office PowerPoint</Application>
  <PresentationFormat>全屏显示(4:3)</PresentationFormat>
  <Paragraphs>949</Paragraphs>
  <Slides>110</Slides>
  <Notes>88</Notes>
  <HiddenSlides>0</HiddenSlides>
  <MMClips>10</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110</vt:i4>
      </vt:variant>
    </vt:vector>
  </HeadingPairs>
  <TitlesOfParts>
    <vt:vector size="141"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楷体_GB2312</vt:lpstr>
      <vt:lpstr>Arial Unicode MS</vt:lpstr>
      <vt:lpstr>Helvetica Neue</vt:lpstr>
      <vt:lpstr>Cooper Black</vt:lpstr>
      <vt:lpstr>Comic Sans MS</vt:lpstr>
      <vt:lpstr>Tempus Sans ITC</vt:lpstr>
      <vt:lpstr>Cambria Math</vt:lpstr>
      <vt:lpstr>方正舒体</vt:lpstr>
      <vt:lpstr>Wingdings 2</vt:lpstr>
      <vt:lpstr>华文楷体</vt:lpstr>
      <vt:lpstr>华文宋体</vt:lpstr>
      <vt:lpstr>华文行楷</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Gracemay</dc:creator>
  <cp:lastModifiedBy>xieyun</cp:lastModifiedBy>
  <cp:revision>731</cp:revision>
  <dcterms:modified xsi:type="dcterms:W3CDTF">2015-09-25T06:13:49Z</dcterms:modified>
</cp:coreProperties>
</file>